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48" r:id="rId1"/>
  </p:sldMasterIdLst>
  <p:notesMasterIdLst>
    <p:notesMasterId r:id="rId22"/>
  </p:notesMasterIdLst>
  <p:sldIdLst>
    <p:sldId id="256" r:id="rId2"/>
    <p:sldId id="257" r:id="rId3"/>
    <p:sldId id="258" r:id="rId4"/>
    <p:sldId id="272" r:id="rId5"/>
    <p:sldId id="259" r:id="rId6"/>
    <p:sldId id="260" r:id="rId7"/>
    <p:sldId id="261" r:id="rId8"/>
    <p:sldId id="262" r:id="rId9"/>
    <p:sldId id="263" r:id="rId10"/>
    <p:sldId id="264" r:id="rId11"/>
    <p:sldId id="265" r:id="rId12"/>
    <p:sldId id="266" r:id="rId13"/>
    <p:sldId id="267" r:id="rId14"/>
    <p:sldId id="270" r:id="rId15"/>
    <p:sldId id="269" r:id="rId16"/>
    <p:sldId id="271" r:id="rId17"/>
    <p:sldId id="268" r:id="rId18"/>
    <p:sldId id="273" r:id="rId19"/>
    <p:sldId id="275" r:id="rId20"/>
    <p:sldId id="276" r:id="rId2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D5D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79" autoAdjust="0"/>
    <p:restoredTop sz="94707" autoAdjust="0"/>
  </p:normalViewPr>
  <p:slideViewPr>
    <p:cSldViewPr>
      <p:cViewPr>
        <p:scale>
          <a:sx n="91" d="100"/>
          <a:sy n="91" d="100"/>
        </p:scale>
        <p:origin x="1210" y="-1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009F8C5-EDE5-4BC3-A61C-8C3BD6135D1E}" type="datetimeFigureOut">
              <a:rPr lang="he-IL" smtClean="0"/>
              <a:pPr/>
              <a:t>י'/כסלו/תשע"ח</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304042C-4E44-4757-86D8-CA9A63531470}" type="slidenum">
              <a:rPr lang="he-IL" smtClean="0"/>
              <a:pPr/>
              <a:t>‹#›</a:t>
            </a:fld>
            <a:endParaRPr lang="he-IL"/>
          </a:p>
        </p:txBody>
      </p:sp>
    </p:spTree>
    <p:extLst>
      <p:ext uri="{BB962C8B-B14F-4D97-AF65-F5344CB8AC3E}">
        <p14:creationId xmlns:p14="http://schemas.microsoft.com/office/powerpoint/2010/main" val="21503855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8304042C-4E44-4757-86D8-CA9A63531470}" type="slidenum">
              <a:rPr lang="he-IL" smtClean="0"/>
              <a:pPr/>
              <a:t>1</a:t>
            </a:fld>
            <a:endParaRPr lang="he-IL"/>
          </a:p>
        </p:txBody>
      </p:sp>
    </p:spTree>
    <p:extLst>
      <p:ext uri="{BB962C8B-B14F-4D97-AF65-F5344CB8AC3E}">
        <p14:creationId xmlns:p14="http://schemas.microsoft.com/office/powerpoint/2010/main" val="2199860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4" name="מציין מיקום של מספר שקופית 3"/>
          <p:cNvSpPr>
            <a:spLocks noGrp="1"/>
          </p:cNvSpPr>
          <p:nvPr>
            <p:ph type="sldNum" sz="quarter" idx="10"/>
          </p:nvPr>
        </p:nvSpPr>
        <p:spPr/>
        <p:txBody>
          <a:bodyPr/>
          <a:lstStyle/>
          <a:p>
            <a:fld id="{8304042C-4E44-4757-86D8-CA9A63531470}" type="slidenum">
              <a:rPr lang="he-IL" smtClean="0"/>
              <a:pPr/>
              <a:t>12</a:t>
            </a:fld>
            <a:endParaRPr lang="he-IL"/>
          </a:p>
        </p:txBody>
      </p:sp>
    </p:spTree>
    <p:extLst>
      <p:ext uri="{BB962C8B-B14F-4D97-AF65-F5344CB8AC3E}">
        <p14:creationId xmlns:p14="http://schemas.microsoft.com/office/powerpoint/2010/main" val="2248346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A0AA0AF7-C908-460E-96AF-DF4C7FE94ADD}" type="datetime8">
              <a:rPr lang="he-IL" smtClean="0"/>
              <a:pPr/>
              <a:t>28 נובמבר 17</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C2D7D58-022C-4EF3-92B2-BE75E5DFDFA9}" type="slidenum">
              <a:rPr lang="he-IL" smtClean="0"/>
              <a:pPr/>
              <a:t>‹#›</a:t>
            </a:fld>
            <a:endParaRPr lang="he-IL"/>
          </a:p>
        </p:txBody>
      </p:sp>
    </p:spTree>
  </p:cSld>
  <p:clrMapOvr>
    <a:masterClrMapping/>
  </p:clrMapOvr>
  <p:transition spd="med" advTm="500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A00D4D-5290-4172-AB20-C916D4D91D82}" type="datetime8">
              <a:rPr lang="he-IL" smtClean="0"/>
              <a:pPr/>
              <a:t>28 נובמבר 17</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C2D7D58-022C-4EF3-92B2-BE75E5DFDFA9}" type="slidenum">
              <a:rPr lang="he-IL" smtClean="0"/>
              <a:pPr/>
              <a:t>‹#›</a:t>
            </a:fld>
            <a:endParaRPr lang="he-IL"/>
          </a:p>
        </p:txBody>
      </p:sp>
    </p:spTree>
  </p:cSld>
  <p:clrMapOvr>
    <a:masterClrMapping/>
  </p:clrMapOvr>
  <p:transition spd="med" advTm="500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1CCC6596-7E1C-4970-B983-FC8F8F73EA18}" type="datetime8">
              <a:rPr lang="he-IL" smtClean="0"/>
              <a:pPr/>
              <a:t>28 נובמבר 17</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C2D7D58-022C-4EF3-92B2-BE75E5DFDFA9}" type="slidenum">
              <a:rPr lang="he-IL" smtClean="0"/>
              <a:pPr/>
              <a:t>‹#›</a:t>
            </a:fld>
            <a:endParaRPr lang="he-IL"/>
          </a:p>
        </p:txBody>
      </p:sp>
    </p:spTree>
  </p:cSld>
  <p:clrMapOvr>
    <a:masterClrMapping/>
  </p:clrMapOvr>
  <p:transition spd="med" advTm="500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D131BA4-708E-4BBD-89D9-5141B79B6765}" type="datetime8">
              <a:rPr lang="he-IL" smtClean="0"/>
              <a:pPr/>
              <a:t>28 נובמבר 17</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C2D7D58-022C-4EF3-92B2-BE75E5DFDFA9}" type="slidenum">
              <a:rPr lang="he-IL" smtClean="0"/>
              <a:pPr/>
              <a:t>‹#›</a:t>
            </a:fld>
            <a:endParaRPr lang="he-IL"/>
          </a:p>
        </p:txBody>
      </p:sp>
    </p:spTree>
  </p:cSld>
  <p:clrMapOvr>
    <a:masterClrMapping/>
  </p:clrMapOvr>
  <p:transition spd="med" advTm="500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C2380446-641D-479C-BF94-AD7618F54E3F}" type="datetime8">
              <a:rPr lang="he-IL" smtClean="0"/>
              <a:pPr/>
              <a:t>28 נובמבר 17</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C2D7D58-022C-4EF3-92B2-BE75E5DFDFA9}" type="slidenum">
              <a:rPr lang="he-IL" smtClean="0"/>
              <a:pPr/>
              <a:t>‹#›</a:t>
            </a:fld>
            <a:endParaRPr lang="he-IL"/>
          </a:p>
        </p:txBody>
      </p:sp>
    </p:spTree>
  </p:cSld>
  <p:clrMapOvr>
    <a:masterClrMapping/>
  </p:clrMapOvr>
  <p:transition spd="med" advTm="500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C6A44E05-ECE0-4F66-877C-C594197C7871}" type="datetime8">
              <a:rPr lang="he-IL" smtClean="0"/>
              <a:pPr/>
              <a:t>28 נובמבר 17</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3C2D7D58-022C-4EF3-92B2-BE75E5DFDFA9}" type="slidenum">
              <a:rPr lang="he-IL" smtClean="0"/>
              <a:pPr/>
              <a:t>‹#›</a:t>
            </a:fld>
            <a:endParaRPr lang="he-IL"/>
          </a:p>
        </p:txBody>
      </p:sp>
    </p:spTree>
  </p:cSld>
  <p:clrMapOvr>
    <a:masterClrMapping/>
  </p:clrMapOvr>
  <p:transition spd="med" advTm="500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519BE96D-A565-40AC-A815-7174E5B206C1}" type="datetime8">
              <a:rPr lang="he-IL" smtClean="0"/>
              <a:pPr/>
              <a:t>28 נובמבר 17</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3C2D7D58-022C-4EF3-92B2-BE75E5DFDFA9}" type="slidenum">
              <a:rPr lang="he-IL" smtClean="0"/>
              <a:pPr/>
              <a:t>‹#›</a:t>
            </a:fld>
            <a:endParaRPr lang="he-IL"/>
          </a:p>
        </p:txBody>
      </p:sp>
    </p:spTree>
  </p:cSld>
  <p:clrMapOvr>
    <a:masterClrMapping/>
  </p:clrMapOvr>
  <p:transition spd="med" advTm="500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B5A874AC-1553-4D4A-9CE8-B75A4C97D1E6}" type="datetime8">
              <a:rPr lang="he-IL" smtClean="0"/>
              <a:pPr/>
              <a:t>28 נובמבר 17</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3C2D7D58-022C-4EF3-92B2-BE75E5DFDFA9}" type="slidenum">
              <a:rPr lang="he-IL" smtClean="0"/>
              <a:pPr/>
              <a:t>‹#›</a:t>
            </a:fld>
            <a:endParaRPr lang="he-IL"/>
          </a:p>
        </p:txBody>
      </p:sp>
    </p:spTree>
  </p:cSld>
  <p:clrMapOvr>
    <a:masterClrMapping/>
  </p:clrMapOvr>
  <p:transition spd="med" advTm="500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5F0CADDB-45BC-48B9-A474-62387FCD45D3}" type="datetime8">
              <a:rPr lang="he-IL" smtClean="0"/>
              <a:pPr/>
              <a:t>28 נובמבר 17</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a:t>
            </a:fld>
            <a:endParaRPr lang="he-IL"/>
          </a:p>
        </p:txBody>
      </p:sp>
    </p:spTree>
  </p:cSld>
  <p:clrMapOvr>
    <a:masterClrMapping/>
  </p:clrMapOvr>
  <p:transition spd="med" advTm="500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5E9FD2A-7F79-4D0D-AFC7-7989D8F325FD}" type="datetime8">
              <a:rPr lang="he-IL" smtClean="0"/>
              <a:pPr/>
              <a:t>28 נובמבר 17</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3C2D7D58-022C-4EF3-92B2-BE75E5DFDFA9}" type="slidenum">
              <a:rPr lang="he-IL" smtClean="0"/>
              <a:pPr/>
              <a:t>‹#›</a:t>
            </a:fld>
            <a:endParaRPr lang="he-IL"/>
          </a:p>
        </p:txBody>
      </p:sp>
    </p:spTree>
  </p:cSld>
  <p:clrMapOvr>
    <a:masterClrMapping/>
  </p:clrMapOvr>
  <p:transition spd="med" advTm="500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DAF37AF3-FA42-456A-85E1-4ED800D24FD6}" type="datetime8">
              <a:rPr lang="he-IL" smtClean="0"/>
              <a:pPr/>
              <a:t>28 נובמבר 17</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3C2D7D58-022C-4EF3-92B2-BE75E5DFDFA9}" type="slidenum">
              <a:rPr lang="he-IL" smtClean="0"/>
              <a:pPr/>
              <a:t>‹#›</a:t>
            </a:fld>
            <a:endParaRPr lang="he-IL"/>
          </a:p>
        </p:txBody>
      </p:sp>
    </p:spTree>
  </p:cSld>
  <p:clrMapOvr>
    <a:masterClrMapping/>
  </p:clrMapOvr>
  <p:transition spd="med" advTm="5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923E95F-A45C-4D86-AC20-7A2DDD12FA5B}" type="datetime8">
              <a:rPr lang="he-IL" smtClean="0"/>
              <a:pPr/>
              <a:t>28 נובמבר 17</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C2D7D58-022C-4EF3-92B2-BE75E5DFDFA9}"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advTm="5000"/>
  <p:hf hdr="0" ft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1</a:t>
            </a:fld>
            <a:endParaRPr lang="he-IL"/>
          </a:p>
        </p:txBody>
      </p:sp>
      <p:sp>
        <p:nvSpPr>
          <p:cNvPr id="5" name="מלבן 4"/>
          <p:cNvSpPr/>
          <p:nvPr/>
        </p:nvSpPr>
        <p:spPr>
          <a:xfrm>
            <a:off x="2627784" y="2967335"/>
            <a:ext cx="3754173" cy="3816429"/>
          </a:xfrm>
          <a:prstGeom prst="rect">
            <a:avLst/>
          </a:prstGeom>
          <a:noFill/>
        </p:spPr>
        <p:txBody>
          <a:bodyPr wrap="square" lIns="91440" tIns="45720" rIns="91440" bIns="45720">
            <a:spAutoFit/>
          </a:bodyPr>
          <a:lstStyle/>
          <a:p>
            <a:pPr algn="ctr"/>
            <a:r>
              <a:rPr lang="he-IL" sz="8000" b="1" cap="none" spc="0" dirty="0" smtClean="0">
                <a:ln w="24500" cmpd="dbl">
                  <a:solidFill>
                    <a:schemeClr val="accent2">
                      <a:shade val="85000"/>
                      <a:satMod val="155000"/>
                    </a:schemeClr>
                  </a:solidFill>
                  <a:prstDash val="solid"/>
                  <a:miter lim="800000"/>
                </a:ln>
                <a:solidFill>
                  <a:srgbClr val="7030A0"/>
                </a:solidFill>
                <a:effectLst>
                  <a:outerShdw blurRad="38100" dist="38100" dir="7020000" algn="tl">
                    <a:srgbClr val="000000">
                      <a:alpha val="35000"/>
                    </a:srgbClr>
                  </a:outerShdw>
                </a:effectLst>
                <a:cs typeface="David" pitchFamily="2" charset="-79"/>
              </a:rPr>
              <a:t>משכורות</a:t>
            </a:r>
          </a:p>
          <a:p>
            <a:pPr algn="ctr"/>
            <a:endParaRPr lang="he-IL" sz="1400" b="1" dirty="0" smtClean="0">
              <a:ln w="24500" cmpd="dbl">
                <a:solidFill>
                  <a:schemeClr val="accent2">
                    <a:shade val="85000"/>
                    <a:satMod val="155000"/>
                  </a:schemeClr>
                </a:solidFill>
                <a:prstDash val="solid"/>
                <a:miter lim="800000"/>
              </a:ln>
              <a:solidFill>
                <a:srgbClr val="7030A0"/>
              </a:solidFill>
              <a:effectLst>
                <a:outerShdw blurRad="38100" dist="38100" dir="7020000" algn="tl">
                  <a:srgbClr val="000000">
                    <a:alpha val="35000"/>
                  </a:srgbClr>
                </a:outerShdw>
              </a:effectLst>
              <a:cs typeface="David" pitchFamily="2" charset="-79"/>
            </a:endParaRPr>
          </a:p>
          <a:p>
            <a:pPr algn="ctr"/>
            <a:endParaRPr lang="he-IL" sz="1400" b="1" dirty="0" smtClean="0">
              <a:ln w="24500" cmpd="dbl">
                <a:solidFill>
                  <a:schemeClr val="accent2">
                    <a:shade val="85000"/>
                    <a:satMod val="155000"/>
                  </a:schemeClr>
                </a:solidFill>
                <a:prstDash val="solid"/>
                <a:miter lim="800000"/>
              </a:ln>
              <a:solidFill>
                <a:srgbClr val="7030A0"/>
              </a:solidFill>
              <a:effectLst>
                <a:outerShdw blurRad="38100" dist="38100" dir="7020000" algn="tl">
                  <a:srgbClr val="000000">
                    <a:alpha val="35000"/>
                  </a:srgbClr>
                </a:outerShdw>
              </a:effectLst>
              <a:cs typeface="David" pitchFamily="2" charset="-79"/>
            </a:endParaRPr>
          </a:p>
          <a:p>
            <a:pPr algn="ctr"/>
            <a:endParaRPr lang="he-IL" sz="8000" b="1" dirty="0" smtClean="0">
              <a:ln w="24500" cmpd="dbl">
                <a:solidFill>
                  <a:schemeClr val="accent2">
                    <a:shade val="85000"/>
                    <a:satMod val="155000"/>
                  </a:schemeClr>
                </a:solidFill>
                <a:prstDash val="solid"/>
                <a:miter lim="800000"/>
              </a:ln>
              <a:solidFill>
                <a:srgbClr val="7030A0"/>
              </a:solidFill>
              <a:effectLst>
                <a:outerShdw blurRad="38100" dist="38100" dir="7020000" algn="tl">
                  <a:srgbClr val="000000">
                    <a:alpha val="35000"/>
                  </a:srgbClr>
                </a:outerShdw>
              </a:effectLst>
              <a:cs typeface="David" pitchFamily="2" charset="-79"/>
            </a:endParaRPr>
          </a:p>
          <a:p>
            <a:pPr algn="ctr"/>
            <a:endParaRPr lang="he-IL"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pic>
        <p:nvPicPr>
          <p:cNvPr id="6" name="Picture 1"/>
          <p:cNvPicPr/>
          <p:nvPr/>
        </p:nvPicPr>
        <p:blipFill>
          <a:blip r:embed="rId3" cstate="print"/>
          <a:srcRect/>
          <a:stretch>
            <a:fillRect/>
          </a:stretch>
        </p:blipFill>
        <p:spPr bwMode="auto">
          <a:xfrm>
            <a:off x="1331640" y="1268760"/>
            <a:ext cx="6768752" cy="895350"/>
          </a:xfrm>
          <a:prstGeom prst="rect">
            <a:avLst/>
          </a:prstGeom>
          <a:noFill/>
          <a:ln w="9525">
            <a:noFill/>
            <a:miter lim="800000"/>
            <a:headEnd/>
            <a:tailEnd/>
          </a:ln>
        </p:spPr>
      </p:pic>
    </p:spTree>
  </p:cSld>
  <p:clrMapOvr>
    <a:masterClrMapping/>
  </p:clrMapOvr>
  <p:transition spd="med" advTm="5000">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7030A0"/>
                </a:solidFill>
                <a:cs typeface="David" pitchFamily="2" charset="-79"/>
              </a:rPr>
              <a:t>מס הכנסה </a:t>
            </a:r>
            <a:endParaRPr lang="he-IL" b="1" dirty="0">
              <a:solidFill>
                <a:srgbClr val="7030A0"/>
              </a:solidFill>
              <a:cs typeface="David" pitchFamily="2" charset="-79"/>
            </a:endParaRPr>
          </a:p>
        </p:txBody>
      </p:sp>
      <p:sp>
        <p:nvSpPr>
          <p:cNvPr id="3" name="מציין מיקום תוכן 2"/>
          <p:cNvSpPr>
            <a:spLocks noGrp="1"/>
          </p:cNvSpPr>
          <p:nvPr>
            <p:ph idx="1"/>
          </p:nvPr>
        </p:nvSpPr>
        <p:spPr/>
        <p:txBody>
          <a:bodyPr>
            <a:normAutofit fontScale="55000" lnSpcReduction="20000"/>
          </a:bodyPr>
          <a:lstStyle/>
          <a:p>
            <a:pPr>
              <a:buFont typeface="Wingdings" pitchFamily="2" charset="2"/>
              <a:buChar char="v"/>
            </a:pPr>
            <a:r>
              <a:rPr lang="he-IL" dirty="0" smtClean="0"/>
              <a:t>מס הכנסה מחושב על בסיס שנתי, לפי מדרגות המס (תקרת המס 48%).</a:t>
            </a:r>
          </a:p>
          <a:p>
            <a:pPr>
              <a:buFont typeface="Wingdings" pitchFamily="2" charset="2"/>
              <a:buChar char="v"/>
            </a:pPr>
            <a:r>
              <a:rPr lang="he-IL" dirty="0" smtClean="0"/>
              <a:t>עובד המצהיר בטופס 101 שיש לו עבודה נוספת, יש לבקש תיאום מס, במידה והעובד לא מביא יש לנכות מס של 48% מהשקל הראשון (ולא לזכות בנקודות זיכוי).</a:t>
            </a:r>
          </a:p>
          <a:p>
            <a:pPr>
              <a:buFont typeface="Wingdings" pitchFamily="2" charset="2"/>
              <a:buChar char="v"/>
            </a:pPr>
            <a:r>
              <a:rPr lang="he-IL" dirty="0" smtClean="0"/>
              <a:t>כל הטבה הניתנת לעובד חייבת במס לדוגמא- רכב, טלפון, מתנות, ארוחות וכדומה.</a:t>
            </a:r>
          </a:p>
          <a:p>
            <a:pPr>
              <a:buFont typeface="Wingdings" pitchFamily="2" charset="2"/>
              <a:buChar char="v"/>
            </a:pPr>
            <a:r>
              <a:rPr lang="he-IL" dirty="0" smtClean="0"/>
              <a:t>שווי שימוש ברכב- החל משנת יצור 2010 יש לבקש רשיון רכב ולהכניס לשקלולית בהתאם.</a:t>
            </a:r>
          </a:p>
          <a:p>
            <a:pPr>
              <a:buFont typeface="Wingdings" pitchFamily="2" charset="2"/>
              <a:buChar char="v"/>
            </a:pPr>
            <a:r>
              <a:rPr lang="he-IL" dirty="0" smtClean="0"/>
              <a:t>טלפון נייד- יש להוסיף שווי לשכר לפי הנמוך מבין מחצית מההוצאה החודשית (הכוללת את עלות המכשיר) או 105 ש"ח (אם העובד משתתף בהוצאה יש להפחית).</a:t>
            </a:r>
          </a:p>
          <a:p>
            <a:pPr>
              <a:buFont typeface="Wingdings" pitchFamily="2" charset="2"/>
              <a:buChar char="v"/>
            </a:pPr>
            <a:r>
              <a:rPr lang="he-IL" dirty="0" smtClean="0"/>
              <a:t>שווי ארוחות- במידה וניתן לעובד ארוחות ממקום העבודה יש להוסיף לשכר את ההוצאה.</a:t>
            </a:r>
          </a:p>
          <a:p>
            <a:pPr>
              <a:buFont typeface="Wingdings" pitchFamily="2" charset="2"/>
              <a:buChar char="v"/>
            </a:pPr>
            <a:r>
              <a:rPr lang="he-IL" dirty="0" smtClean="0"/>
              <a:t>שווי מתנות- במידה וניתן לעובד יש להוסיף לשכר את סכום ההוצאה.</a:t>
            </a:r>
          </a:p>
          <a:p>
            <a:pPr>
              <a:buFont typeface="Wingdings" pitchFamily="2" charset="2"/>
              <a:buChar char="v"/>
            </a:pPr>
            <a:r>
              <a:rPr lang="he-IL" dirty="0" smtClean="0"/>
              <a:t>הפרשה לקרן השתלמות- עד תקרה של 15,712 ש"ח בחודש פטור ממס, מעבר לתקרה חייב במס בהתאם למס השולי. ("שווי קרן השתלמות").</a:t>
            </a:r>
          </a:p>
          <a:p>
            <a:pPr>
              <a:buFont typeface="Wingdings" pitchFamily="2" charset="2"/>
              <a:buChar char="v"/>
            </a:pPr>
            <a:r>
              <a:rPr lang="he-IL" dirty="0" smtClean="0"/>
              <a:t>הפרשה לקצבה- עד תקרה של -36,356 ש"ח לחודש.(נכון לשנת 2014).</a:t>
            </a:r>
          </a:p>
          <a:p>
            <a:pPr>
              <a:buFont typeface="Wingdings" pitchFamily="2" charset="2"/>
              <a:buChar char="v"/>
            </a:pPr>
            <a:r>
              <a:rPr lang="he-IL" dirty="0" smtClean="0"/>
              <a:t>פטור ממס הכנסה על מענק פרישה בסכום שנתי של- 12,360 ש"ח.(נכון לשנת 2014).</a:t>
            </a:r>
          </a:p>
          <a:p>
            <a:pPr>
              <a:buFont typeface="Wingdings" pitchFamily="2" charset="2"/>
              <a:buChar char="v"/>
            </a:pPr>
            <a:r>
              <a:rPr lang="he-IL" dirty="0" smtClean="0"/>
              <a:t>עובד זכאי לזיכוי ממס הכנסה בגין הפרשות לפנסיה, עבור הפרשות שלא עולות על 5% מהשכר, גובה הזיכוי 35% מסך ההפרשות ולא יותר מ-7% מתקרת שכר של 8,500 ש"ח לחודש.</a:t>
            </a:r>
          </a:p>
          <a:p>
            <a:endParaRPr lang="he-IL" dirty="0" smtClean="0"/>
          </a:p>
          <a:p>
            <a:endParaRPr lang="he-IL" dirty="0" smtClean="0"/>
          </a:p>
          <a:p>
            <a:endParaRPr lang="he-IL" dirty="0" smtClean="0"/>
          </a:p>
          <a:p>
            <a:endParaRPr lang="he-IL" dirty="0"/>
          </a:p>
        </p:txBody>
      </p:sp>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10</a:t>
            </a:fld>
            <a:endParaRPr lang="he-IL"/>
          </a:p>
        </p:txBody>
      </p:sp>
    </p:spTree>
  </p:cSld>
  <p:clrMapOvr>
    <a:masterClrMapping/>
  </p:clrMapOvr>
  <p:transition spd="med" advTm="5000">
    <p:pull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7030A0"/>
                </a:solidFill>
                <a:cs typeface="David" pitchFamily="2" charset="-79"/>
              </a:rPr>
              <a:t>ביטוח לאומי</a:t>
            </a:r>
            <a:endParaRPr lang="he-IL" b="1" dirty="0">
              <a:solidFill>
                <a:srgbClr val="7030A0"/>
              </a:solidFill>
              <a:cs typeface="David" pitchFamily="2" charset="-79"/>
            </a:endParaRPr>
          </a:p>
        </p:txBody>
      </p:sp>
      <p:sp>
        <p:nvSpPr>
          <p:cNvPr id="3" name="מציין מיקום תוכן 2"/>
          <p:cNvSpPr>
            <a:spLocks noGrp="1"/>
          </p:cNvSpPr>
          <p:nvPr>
            <p:ph idx="1"/>
          </p:nvPr>
        </p:nvSpPr>
        <p:spPr/>
        <p:txBody>
          <a:bodyPr>
            <a:normAutofit fontScale="70000" lnSpcReduction="20000"/>
          </a:bodyPr>
          <a:lstStyle/>
          <a:p>
            <a:pPr>
              <a:buFont typeface="Wingdings" pitchFamily="2" charset="2"/>
              <a:buChar char="v"/>
            </a:pPr>
            <a:r>
              <a:rPr lang="he-IL" dirty="0" smtClean="0"/>
              <a:t>אחוזי ההפרשות לביטוח לאומי ודמי בריאות:</a:t>
            </a:r>
          </a:p>
          <a:p>
            <a:endParaRPr lang="he-IL" dirty="0" smtClean="0"/>
          </a:p>
          <a:p>
            <a:endParaRPr lang="he-IL" dirty="0" smtClean="0"/>
          </a:p>
          <a:p>
            <a:pPr>
              <a:buNone/>
            </a:pPr>
            <a:endParaRPr lang="he-IL" sz="2340" dirty="0" smtClean="0"/>
          </a:p>
          <a:p>
            <a:pPr>
              <a:buNone/>
            </a:pPr>
            <a:endParaRPr lang="he-IL" sz="2340" dirty="0" smtClean="0"/>
          </a:p>
          <a:p>
            <a:pPr>
              <a:buNone/>
            </a:pPr>
            <a:endParaRPr lang="he-IL" sz="2340" dirty="0" smtClean="0"/>
          </a:p>
          <a:p>
            <a:pPr>
              <a:buNone/>
            </a:pPr>
            <a:r>
              <a:rPr lang="he-IL" sz="2340" dirty="0" smtClean="0"/>
              <a:t>*תקרה לאחוז המופחת- 5,453 ש"ח לחודש .</a:t>
            </a:r>
          </a:p>
          <a:p>
            <a:pPr>
              <a:buFont typeface="Wingdings" pitchFamily="2" charset="2"/>
              <a:buChar char="v"/>
            </a:pPr>
            <a:r>
              <a:rPr lang="he-IL" dirty="0" smtClean="0"/>
              <a:t>משכורת מקסימום להפרשות – 43,240 ש"ח לחודש.(נכון לשנת 2014).</a:t>
            </a:r>
          </a:p>
          <a:p>
            <a:pPr>
              <a:buFont typeface="Wingdings" pitchFamily="2" charset="2"/>
              <a:buChar char="v"/>
            </a:pPr>
            <a:r>
              <a:rPr lang="he-IL" dirty="0" smtClean="0"/>
              <a:t>כל תוספת לשכר שמעל 25% מהשכר חייבת בפריסה לביטוח לאומי לדוגמא- בונוס, הבראה, מענק וכדומה.</a:t>
            </a:r>
          </a:p>
          <a:p>
            <a:pPr>
              <a:buFont typeface="Wingdings" pitchFamily="2" charset="2"/>
              <a:buChar char="v"/>
            </a:pPr>
            <a:r>
              <a:rPr lang="he-IL" dirty="0" smtClean="0"/>
              <a:t>סכומים הפטורים מביטוח לאומי- פדיון חופשה ומענק פרישה.</a:t>
            </a:r>
          </a:p>
          <a:p>
            <a:pPr>
              <a:buFont typeface="Wingdings" pitchFamily="2" charset="2"/>
              <a:buChar char="v"/>
            </a:pPr>
            <a:r>
              <a:rPr lang="he-IL" dirty="0" smtClean="0"/>
              <a:t>כאשר עובד מצהיר בטופס 101 שעובד בעבודה נוספת יש לבקש תאום מביטוח לאומי.</a:t>
            </a:r>
          </a:p>
          <a:p>
            <a:pPr>
              <a:buFont typeface="Wingdings" pitchFamily="2" charset="2"/>
              <a:buChar char="v"/>
            </a:pPr>
            <a:r>
              <a:rPr lang="he-IL" dirty="0" smtClean="0"/>
              <a:t>בעלי שליטה- אחוזי הפרשות שונים.</a:t>
            </a:r>
          </a:p>
          <a:p>
            <a:pPr>
              <a:buFont typeface="Wingdings" pitchFamily="2" charset="2"/>
              <a:buChar char="v"/>
            </a:pPr>
            <a:endParaRPr lang="he-IL" sz="2340" dirty="0" smtClean="0"/>
          </a:p>
          <a:p>
            <a:pPr>
              <a:buNone/>
            </a:pPr>
            <a:endParaRPr lang="he-IL" sz="2340" dirty="0" smtClean="0"/>
          </a:p>
        </p:txBody>
      </p:sp>
      <p:sp>
        <p:nvSpPr>
          <p:cNvPr id="6" name="מציין מיקום של מספר שקופית 5"/>
          <p:cNvSpPr>
            <a:spLocks noGrp="1"/>
          </p:cNvSpPr>
          <p:nvPr>
            <p:ph type="sldNum" sz="quarter" idx="12"/>
          </p:nvPr>
        </p:nvSpPr>
        <p:spPr/>
        <p:txBody>
          <a:bodyPr/>
          <a:lstStyle/>
          <a:p>
            <a:fld id="{3C2D7D58-022C-4EF3-92B2-BE75E5DFDFA9}" type="slidenum">
              <a:rPr lang="he-IL" smtClean="0"/>
              <a:pPr/>
              <a:t>11</a:t>
            </a:fld>
            <a:endParaRPr lang="he-IL"/>
          </a:p>
        </p:txBody>
      </p:sp>
      <p:graphicFrame>
        <p:nvGraphicFramePr>
          <p:cNvPr id="5" name="טבלה 4"/>
          <p:cNvGraphicFramePr>
            <a:graphicFrameLocks noGrp="1"/>
          </p:cNvGraphicFramePr>
          <p:nvPr/>
        </p:nvGraphicFramePr>
        <p:xfrm>
          <a:off x="1907704" y="2060848"/>
          <a:ext cx="6096000" cy="1097280"/>
        </p:xfrm>
        <a:graphic>
          <a:graphicData uri="http://schemas.openxmlformats.org/drawingml/2006/table">
            <a:tbl>
              <a:tblPr rtl="1" firstRow="1" bandRow="1">
                <a:tableStyleId>{5C22544A-7EE6-4342-B048-85BDC9FD1C3A}</a:tableStyleId>
              </a:tblPr>
              <a:tblGrid>
                <a:gridCol w="2032000"/>
                <a:gridCol w="2032000"/>
                <a:gridCol w="2032000"/>
              </a:tblGrid>
              <a:tr h="274829">
                <a:tc>
                  <a:txBody>
                    <a:bodyPr/>
                    <a:lstStyle/>
                    <a:p>
                      <a:pPr rtl="1"/>
                      <a:endParaRPr lang="he-IL" dirty="0"/>
                    </a:p>
                  </a:txBody>
                  <a:tcPr/>
                </a:tc>
                <a:tc>
                  <a:txBody>
                    <a:bodyPr/>
                    <a:lstStyle/>
                    <a:p>
                      <a:pPr rtl="1"/>
                      <a:r>
                        <a:rPr lang="he-IL" dirty="0" smtClean="0"/>
                        <a:t>עובד</a:t>
                      </a:r>
                      <a:endParaRPr lang="he-IL" dirty="0"/>
                    </a:p>
                  </a:txBody>
                  <a:tcPr/>
                </a:tc>
                <a:tc>
                  <a:txBody>
                    <a:bodyPr/>
                    <a:lstStyle/>
                    <a:p>
                      <a:pPr rtl="1"/>
                      <a:r>
                        <a:rPr lang="he-IL" dirty="0" smtClean="0"/>
                        <a:t>מעביד</a:t>
                      </a:r>
                      <a:endParaRPr lang="he-IL" dirty="0"/>
                    </a:p>
                  </a:txBody>
                  <a:tcPr/>
                </a:tc>
              </a:tr>
              <a:tr h="274829">
                <a:tc>
                  <a:txBody>
                    <a:bodyPr/>
                    <a:lstStyle/>
                    <a:p>
                      <a:pPr rtl="1"/>
                      <a:r>
                        <a:rPr lang="he-IL" dirty="0" smtClean="0"/>
                        <a:t>מופחת</a:t>
                      </a:r>
                      <a:endParaRPr lang="he-IL" dirty="0"/>
                    </a:p>
                  </a:txBody>
                  <a:tcPr/>
                </a:tc>
                <a:tc>
                  <a:txBody>
                    <a:bodyPr/>
                    <a:lstStyle/>
                    <a:p>
                      <a:pPr rtl="1"/>
                      <a:r>
                        <a:rPr lang="he-IL" dirty="0" smtClean="0"/>
                        <a:t>3.5%</a:t>
                      </a:r>
                      <a:endParaRPr lang="he-IL" dirty="0"/>
                    </a:p>
                  </a:txBody>
                  <a:tcPr/>
                </a:tc>
                <a:tc>
                  <a:txBody>
                    <a:bodyPr/>
                    <a:lstStyle/>
                    <a:p>
                      <a:pPr rtl="1"/>
                      <a:r>
                        <a:rPr lang="he-IL" dirty="0" smtClean="0"/>
                        <a:t>3.45%</a:t>
                      </a:r>
                      <a:endParaRPr lang="he-IL" dirty="0"/>
                    </a:p>
                  </a:txBody>
                  <a:tcPr/>
                </a:tc>
              </a:tr>
              <a:tr h="274829">
                <a:tc>
                  <a:txBody>
                    <a:bodyPr/>
                    <a:lstStyle/>
                    <a:p>
                      <a:pPr rtl="1"/>
                      <a:r>
                        <a:rPr lang="he-IL" dirty="0" smtClean="0"/>
                        <a:t>מלא</a:t>
                      </a:r>
                      <a:endParaRPr lang="he-IL" dirty="0"/>
                    </a:p>
                  </a:txBody>
                  <a:tcPr/>
                </a:tc>
                <a:tc>
                  <a:txBody>
                    <a:bodyPr/>
                    <a:lstStyle/>
                    <a:p>
                      <a:pPr rtl="1"/>
                      <a:r>
                        <a:rPr lang="he-IL" dirty="0" smtClean="0"/>
                        <a:t>12%</a:t>
                      </a:r>
                      <a:endParaRPr lang="he-IL" dirty="0"/>
                    </a:p>
                  </a:txBody>
                  <a:tcPr/>
                </a:tc>
                <a:tc>
                  <a:txBody>
                    <a:bodyPr/>
                    <a:lstStyle/>
                    <a:p>
                      <a:pPr rtl="1"/>
                      <a:r>
                        <a:rPr lang="he-IL" dirty="0" smtClean="0"/>
                        <a:t>6.75%</a:t>
                      </a:r>
                    </a:p>
                  </a:txBody>
                  <a:tcPr/>
                </a:tc>
              </a:tr>
            </a:tbl>
          </a:graphicData>
        </a:graphic>
      </p:graphicFrame>
    </p:spTree>
  </p:cSld>
  <p:clrMapOvr>
    <a:masterClrMapping/>
  </p:clrMapOvr>
  <p:transition spd="med" advTm="5000">
    <p:pull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7030A0"/>
                </a:solidFill>
                <a:cs typeface="David" pitchFamily="2" charset="-79"/>
              </a:rPr>
              <a:t>פנסיה / ביטוח מנהלים</a:t>
            </a:r>
            <a:endParaRPr lang="he-IL" b="1" dirty="0">
              <a:solidFill>
                <a:srgbClr val="7030A0"/>
              </a:solidFill>
              <a:cs typeface="David" pitchFamily="2" charset="-79"/>
            </a:endParaRPr>
          </a:p>
        </p:txBody>
      </p:sp>
      <p:sp>
        <p:nvSpPr>
          <p:cNvPr id="3" name="מציין מיקום תוכן 2"/>
          <p:cNvSpPr>
            <a:spLocks noGrp="1"/>
          </p:cNvSpPr>
          <p:nvPr>
            <p:ph idx="1"/>
          </p:nvPr>
        </p:nvSpPr>
        <p:spPr/>
        <p:txBody>
          <a:bodyPr>
            <a:normAutofit fontScale="32500" lnSpcReduction="20000"/>
          </a:bodyPr>
          <a:lstStyle/>
          <a:p>
            <a:r>
              <a:rPr lang="he-IL" b="1" u="sng" dirty="0" smtClean="0"/>
              <a:t>אחוזי ההפרשות לפנסית חובה:</a:t>
            </a:r>
          </a:p>
          <a:p>
            <a:pPr>
              <a:buFont typeface="Wingdings" pitchFamily="2" charset="2"/>
              <a:buChar char="v"/>
            </a:pPr>
            <a:r>
              <a:rPr lang="he-IL" dirty="0" smtClean="0"/>
              <a:t>עובד- 5.5% לתגמולים</a:t>
            </a:r>
          </a:p>
          <a:p>
            <a:pPr>
              <a:buFont typeface="Wingdings" pitchFamily="2" charset="2"/>
              <a:buChar char="v"/>
            </a:pPr>
            <a:r>
              <a:rPr lang="he-IL" dirty="0" smtClean="0"/>
              <a:t>מעביד- 6% לתגמולים + 6% לפיצויים</a:t>
            </a:r>
          </a:p>
          <a:p>
            <a:r>
              <a:rPr lang="he-IL" sz="3100" b="1" u="sng" dirty="0" smtClean="0"/>
              <a:t>אחוזי ההפרשות לביטוח מנהלים:</a:t>
            </a:r>
          </a:p>
          <a:p>
            <a:pPr>
              <a:buFont typeface="Wingdings" pitchFamily="2" charset="2"/>
              <a:buChar char="v"/>
            </a:pPr>
            <a:r>
              <a:rPr lang="he-IL" sz="3100" dirty="0" smtClean="0"/>
              <a:t>עובד- 5% לתגמולים</a:t>
            </a:r>
          </a:p>
          <a:p>
            <a:pPr>
              <a:buFont typeface="Wingdings" pitchFamily="2" charset="2"/>
              <a:buChar char="v"/>
            </a:pPr>
            <a:r>
              <a:rPr lang="he-IL" sz="3100" dirty="0" smtClean="0"/>
              <a:t>מעביד- 5% לתגמולים + 8.33% לפיצויים.</a:t>
            </a:r>
          </a:p>
          <a:p>
            <a:pPr>
              <a:buNone/>
            </a:pPr>
            <a:endParaRPr lang="he-IL" dirty="0" smtClean="0"/>
          </a:p>
          <a:p>
            <a:pPr>
              <a:buFont typeface="Wingdings" pitchFamily="2" charset="2"/>
              <a:buChar char="v"/>
            </a:pPr>
            <a:r>
              <a:rPr lang="he-IL" dirty="0" smtClean="0"/>
              <a:t>ההפרשות מחושבות על פי שכר בסיס ברוטו של העובד.</a:t>
            </a:r>
          </a:p>
          <a:p>
            <a:pPr>
              <a:buFont typeface="Wingdings" pitchFamily="2" charset="2"/>
              <a:buChar char="v"/>
            </a:pPr>
            <a:r>
              <a:rPr lang="he-IL" dirty="0" smtClean="0"/>
              <a:t>העובד זכאי לבחור את הסדר הפנסיה בה הוא רוצה להיות מבוטח.</a:t>
            </a:r>
          </a:p>
          <a:p>
            <a:pPr>
              <a:buFont typeface="Wingdings" pitchFamily="2" charset="2"/>
              <a:buChar char="v"/>
            </a:pPr>
            <a:endParaRPr lang="he-IL" dirty="0" smtClean="0"/>
          </a:p>
          <a:p>
            <a:r>
              <a:rPr lang="he-IL" b="1" u="sng" dirty="0" smtClean="0"/>
              <a:t>מי זכאי?</a:t>
            </a:r>
          </a:p>
          <a:p>
            <a:pPr>
              <a:buFont typeface="Wingdings" pitchFamily="2" charset="2"/>
              <a:buChar char="v"/>
            </a:pPr>
            <a:r>
              <a:rPr lang="he-IL" dirty="0" smtClean="0"/>
              <a:t>חל על עובד שמלאו לו 21 שנה ולעובדת שמלאו לה 20 שנה.</a:t>
            </a:r>
          </a:p>
          <a:p>
            <a:pPr>
              <a:buFont typeface="Wingdings" pitchFamily="2" charset="2"/>
              <a:buChar char="v"/>
            </a:pPr>
            <a:r>
              <a:rPr lang="he-IL" dirty="0" smtClean="0"/>
              <a:t>אם העובד לא היה מבוטח בביטוח פנסיוני לפני תחילת עבודתו, זכאי לאחר שהשלים 6 חודשי עבודה.(ללא רטרו)</a:t>
            </a:r>
          </a:p>
          <a:p>
            <a:pPr>
              <a:buFont typeface="Wingdings" pitchFamily="2" charset="2"/>
              <a:buChar char="v"/>
            </a:pPr>
            <a:r>
              <a:rPr lang="he-IL" dirty="0" smtClean="0"/>
              <a:t>אם העובד היה מבוטח בביטוח פנסיוני לפני שהתקבל לעבודה, זכאי להפרשות כבר מיומו הראשון בעבודה. ההפרשות יתבצעו רטרו רק לאחר השלמת 3 חודשי עבודה אצל המעסיק, או בתום שנת המס (לפי המועד המוקדם מביניהם).</a:t>
            </a:r>
          </a:p>
          <a:p>
            <a:pPr>
              <a:buFont typeface="Wingdings" pitchFamily="2" charset="2"/>
              <a:buChar char="v"/>
            </a:pPr>
            <a:r>
              <a:rPr lang="he-IL" dirty="0" smtClean="0"/>
              <a:t>עובדים שהחלו לעבוד לפני גיל הזכאות, תקופת העבודה שלפני הגעתם לגיל המזכה תילקח בחשבון לצורך חישוב תקופת ההמתנה.</a:t>
            </a:r>
          </a:p>
          <a:p>
            <a:pPr>
              <a:buFont typeface="Wingdings" pitchFamily="2" charset="2"/>
              <a:buChar char="v"/>
            </a:pPr>
            <a:r>
              <a:rPr lang="he-IL" dirty="0" smtClean="0"/>
              <a:t>עובדים שהגיעו לגיל פרישת חובה זכאים להפרשת תשלומים בתנאי שאינם מקבלים קצבה.</a:t>
            </a:r>
          </a:p>
          <a:p>
            <a:pPr>
              <a:buFont typeface="Wingdings" pitchFamily="2" charset="2"/>
              <a:buChar char="v"/>
            </a:pPr>
            <a:r>
              <a:rPr lang="he-IL" dirty="0" smtClean="0"/>
              <a:t>מעסיק שניכה משכר העובד את חלקו של העובד חייב להעביר סכום זה אל הקרן תוך 30 .</a:t>
            </a:r>
          </a:p>
          <a:p>
            <a:pPr>
              <a:buFont typeface="Wingdings" pitchFamily="2" charset="2"/>
              <a:buChar char="v"/>
            </a:pPr>
            <a:endParaRPr lang="he-IL" dirty="0" smtClean="0"/>
          </a:p>
          <a:p>
            <a:r>
              <a:rPr lang="he-IL" b="1" u="sng" dirty="0" smtClean="0"/>
              <a:t>הפרשות לפיצויי פיטורים:</a:t>
            </a:r>
          </a:p>
          <a:p>
            <a:pPr>
              <a:buFont typeface="Wingdings" pitchFamily="2" charset="2"/>
              <a:buChar char="v"/>
            </a:pPr>
            <a:r>
              <a:rPr lang="he-IL" dirty="0" smtClean="0"/>
              <a:t>הפרשות המעסיק לפיצויים (6% או 8.33%) משמשות לתשלום פיצויי פיטורים.</a:t>
            </a:r>
          </a:p>
          <a:p>
            <a:pPr>
              <a:buFont typeface="Wingdings" pitchFamily="2" charset="2"/>
              <a:buChar char="v"/>
            </a:pPr>
            <a:r>
              <a:rPr lang="he-IL" dirty="0" smtClean="0"/>
              <a:t>במקרה של פיטורים המעסיק צריך לחשב השלמה לשכר אחרון כפול וותק.</a:t>
            </a:r>
          </a:p>
          <a:p>
            <a:pPr>
              <a:buFont typeface="Wingdings" pitchFamily="2" charset="2"/>
              <a:buChar char="v"/>
            </a:pPr>
            <a:endParaRPr lang="he-IL" dirty="0" smtClean="0"/>
          </a:p>
          <a:p>
            <a:pPr>
              <a:buFont typeface="Wingdings" pitchFamily="2" charset="2"/>
              <a:buChar char="v"/>
            </a:pPr>
            <a:r>
              <a:rPr lang="he-IL" b="1" u="sng" dirty="0" smtClean="0"/>
              <a:t>סעיף 14 לחוק – </a:t>
            </a:r>
            <a:r>
              <a:rPr lang="he-IL" dirty="0" smtClean="0"/>
              <a:t>משמעות סעיף זה, כאשר עובד מתפטר אם הוא חתום על סעיף זה, כל ההפקדות לפיצויים שהצטברו בפוליסה עוברים לבעלותו והמעסיק לא יכול לקחת אותם (למעט במקרים פליליים). כאשר עובד מפוטר חוק הפיצויים קובע שכר אחרון כפול וותק במקרה והעובד חתום על סעיף זה המעסיק לא חייב להשלים לפי שכר אחרון אלא לשחרר את הכספים שנצברו בפוליסה לטובת העובד- כל זה במקרה והמעסיק מפריש כל חודש 8.33% לפיצוייםו (ולא 6%)</a:t>
            </a:r>
            <a:endParaRPr lang="he-IL" b="1" dirty="0" smtClean="0"/>
          </a:p>
          <a:p>
            <a:pPr>
              <a:buFont typeface="Wingdings" pitchFamily="2" charset="2"/>
              <a:buChar char="v"/>
            </a:pPr>
            <a:endParaRPr lang="he-IL" dirty="0" smtClean="0"/>
          </a:p>
          <a:p>
            <a:r>
              <a:rPr lang="he-IL" b="1" u="sng" dirty="0" smtClean="0"/>
              <a:t>קרן השתלמות:</a:t>
            </a:r>
          </a:p>
          <a:p>
            <a:pPr>
              <a:buFont typeface="Wingdings" pitchFamily="2" charset="2"/>
              <a:buChar char="v"/>
            </a:pPr>
            <a:r>
              <a:rPr lang="he-IL" dirty="0" smtClean="0"/>
              <a:t>עובד- 2.5% מעביד 7.5% (עד תקרת שכר של 15,712 ש"ח לחודש, מעבר חייב במס).</a:t>
            </a:r>
          </a:p>
          <a:p>
            <a:endParaRPr lang="he-IL" dirty="0" smtClean="0"/>
          </a:p>
          <a:p>
            <a:pPr>
              <a:buNone/>
            </a:pPr>
            <a:endParaRPr lang="he-IL" dirty="0"/>
          </a:p>
        </p:txBody>
      </p:sp>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12</a:t>
            </a:fld>
            <a:endParaRPr lang="he-IL"/>
          </a:p>
        </p:txBody>
      </p:sp>
    </p:spTree>
  </p:cSld>
  <p:clrMapOvr>
    <a:masterClrMapping/>
  </p:clrMapOvr>
  <p:transition spd="med" advTm="5000">
    <p:pull dir="l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7030A0"/>
                </a:solidFill>
                <a:cs typeface="David" pitchFamily="2" charset="-79"/>
              </a:rPr>
              <a:t>סיום העסקה </a:t>
            </a:r>
            <a:endParaRPr lang="he-IL" b="1" dirty="0">
              <a:solidFill>
                <a:srgbClr val="7030A0"/>
              </a:solidFill>
              <a:cs typeface="David" pitchFamily="2" charset="-79"/>
            </a:endParaRPr>
          </a:p>
        </p:txBody>
      </p:sp>
      <p:sp>
        <p:nvSpPr>
          <p:cNvPr id="3" name="מציין מיקום תוכן 2"/>
          <p:cNvSpPr>
            <a:spLocks noGrp="1"/>
          </p:cNvSpPr>
          <p:nvPr>
            <p:ph idx="1"/>
          </p:nvPr>
        </p:nvSpPr>
        <p:spPr/>
        <p:txBody>
          <a:bodyPr>
            <a:normAutofit fontScale="55000" lnSpcReduction="20000"/>
          </a:bodyPr>
          <a:lstStyle/>
          <a:p>
            <a:r>
              <a:rPr lang="he-IL" b="1" u="sng" dirty="0" smtClean="0"/>
              <a:t>בעת סיום יחסי עובד מעביד יש לחשב:</a:t>
            </a:r>
          </a:p>
          <a:p>
            <a:pPr>
              <a:buFont typeface="Wingdings" pitchFamily="2" charset="2"/>
              <a:buChar char="v"/>
            </a:pPr>
            <a:r>
              <a:rPr lang="he-IL" dirty="0" smtClean="0"/>
              <a:t>שכר יחסי (עד לתאריך סיום העסקה).</a:t>
            </a:r>
          </a:p>
          <a:p>
            <a:pPr>
              <a:buFont typeface="Wingdings" pitchFamily="2" charset="2"/>
              <a:buChar char="v"/>
            </a:pPr>
            <a:r>
              <a:rPr lang="he-IL" dirty="0" smtClean="0"/>
              <a:t>פדיון חופשה- במידה ונשארו ימיי חופשה שלא נוצלו.</a:t>
            </a:r>
          </a:p>
          <a:p>
            <a:pPr>
              <a:buFont typeface="Wingdings" pitchFamily="2" charset="2"/>
              <a:buChar char="v"/>
            </a:pPr>
            <a:r>
              <a:rPr lang="he-IL" dirty="0" smtClean="0"/>
              <a:t>הבראה- יחסי מהתשלום האחרון ששולם לעובד.</a:t>
            </a:r>
          </a:p>
          <a:p>
            <a:pPr>
              <a:buFont typeface="Wingdings" pitchFamily="2" charset="2"/>
              <a:buChar char="v"/>
            </a:pPr>
            <a:r>
              <a:rPr lang="he-IL" dirty="0" smtClean="0"/>
              <a:t>פיצויי פיטורים- במידה של פיטורים, לבקש מחברת הביטוח את הסכומים שנצברו ולהפחית מהמגיע לעובד (יש לשים לב שכל ההפקדות נמצאות באישור כולל החודש האחרון).</a:t>
            </a:r>
          </a:p>
          <a:p>
            <a:pPr>
              <a:buFont typeface="Wingdings" pitchFamily="2" charset="2"/>
              <a:buChar char="v"/>
            </a:pPr>
            <a:endParaRPr lang="he-IL" dirty="0" smtClean="0"/>
          </a:p>
          <a:p>
            <a:r>
              <a:rPr lang="he-IL" b="1" dirty="0" smtClean="0"/>
              <a:t>חישוב פיצויים</a:t>
            </a:r>
            <a:r>
              <a:rPr lang="he-IL" dirty="0" smtClean="0"/>
              <a:t>- שכר אחרון * וותק בשנים.</a:t>
            </a:r>
          </a:p>
          <a:p>
            <a:r>
              <a:rPr lang="he-IL" dirty="0" smtClean="0"/>
              <a:t>במידה ועובד לפי שעות- ממוצע שכר של שנה אחרונה (שכר חלקי שעות עבודה).</a:t>
            </a:r>
          </a:p>
          <a:p>
            <a:r>
              <a:rPr lang="he-IL" dirty="0" smtClean="0"/>
              <a:t>במקרה של סיום העסקה יש לשלוח הודעה לחברת הביטוח, ולבקש הצטברות פיצויים לצורך מילוי טופס 161.</a:t>
            </a:r>
          </a:p>
          <a:p>
            <a:r>
              <a:rPr lang="he-IL" dirty="0" smtClean="0"/>
              <a:t>יש לקבל מהעובד טופס 161א' חתום על ידו.</a:t>
            </a:r>
          </a:p>
          <a:p>
            <a:r>
              <a:rPr lang="he-IL" dirty="0" smtClean="0"/>
              <a:t>יש להכין טופס 161 במערכת השכר.</a:t>
            </a:r>
          </a:p>
          <a:p>
            <a:pPr>
              <a:buNone/>
            </a:pPr>
            <a:endParaRPr lang="he-IL" dirty="0" smtClean="0"/>
          </a:p>
          <a:p>
            <a:r>
              <a:rPr lang="he-IL" dirty="0" smtClean="0"/>
              <a:t>להודיע למעסיק להכין לעובד אישור על תקופת ההעסקה.</a:t>
            </a:r>
          </a:p>
          <a:p>
            <a:endParaRPr lang="he-IL" dirty="0"/>
          </a:p>
        </p:txBody>
      </p:sp>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13</a:t>
            </a:fld>
            <a:endParaRPr lang="he-IL"/>
          </a:p>
        </p:txBody>
      </p:sp>
    </p:spTree>
  </p:cSld>
  <p:clrMapOvr>
    <a:masterClrMapping/>
  </p:clrMapOvr>
  <p:transition spd="med" advTm="5000">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7030A0"/>
                </a:solidFill>
                <a:cs typeface="David" pitchFamily="2" charset="-79"/>
              </a:rPr>
              <a:t>פיטורים / התפטרות</a:t>
            </a:r>
            <a:endParaRPr lang="he-IL" b="1" dirty="0">
              <a:solidFill>
                <a:srgbClr val="7030A0"/>
              </a:solidFill>
              <a:cs typeface="David" pitchFamily="2" charset="-79"/>
            </a:endParaRPr>
          </a:p>
        </p:txBody>
      </p:sp>
      <p:sp>
        <p:nvSpPr>
          <p:cNvPr id="3" name="מציין מיקום תוכן 2"/>
          <p:cNvSpPr>
            <a:spLocks noGrp="1"/>
          </p:cNvSpPr>
          <p:nvPr>
            <p:ph idx="1"/>
          </p:nvPr>
        </p:nvSpPr>
        <p:spPr>
          <a:xfrm>
            <a:off x="539552" y="1196752"/>
            <a:ext cx="8229600" cy="4525963"/>
          </a:xfrm>
        </p:spPr>
        <p:txBody>
          <a:bodyPr>
            <a:normAutofit fontScale="25000" lnSpcReduction="20000"/>
          </a:bodyPr>
          <a:lstStyle/>
          <a:p>
            <a:pPr>
              <a:buFont typeface="Wingdings" pitchFamily="2" charset="2"/>
              <a:buChar char="v"/>
            </a:pPr>
            <a:r>
              <a:rPr lang="he-IL" sz="5600" dirty="0" smtClean="0"/>
              <a:t>חובה לתת הודעה מוקדמת גם לפיטורים וגם להתפטרות. מעביד המעוניין לפטר את העובד שלו מחויב למסור לו הודעת פיטורים מוקדמת, ועובד המבקש להתפטר ממקום עבודתו, חייב למסור למעבידו הודעה מוקדמת להתפטרות, לפי החוק.</a:t>
            </a:r>
          </a:p>
          <a:p>
            <a:pPr>
              <a:buFont typeface="Wingdings" pitchFamily="2" charset="2"/>
              <a:buChar char="v"/>
            </a:pPr>
            <a:r>
              <a:rPr lang="he-IL" sz="5600" dirty="0" smtClean="0"/>
              <a:t>ההודעה על הפיטורים או ההתפטרות חייבת להיות כתובה ולהכיל את תאריך מסירת ההודעה, ומתי נכנסים לתוקף הפיטורים או ההתפטרות.</a:t>
            </a:r>
          </a:p>
          <a:p>
            <a:pPr>
              <a:buFont typeface="Wingdings" pitchFamily="2" charset="2"/>
              <a:buChar char="v"/>
            </a:pPr>
            <a:r>
              <a:rPr lang="he-IL" sz="5600" dirty="0" smtClean="0"/>
              <a:t>	 לעובד במשכורת שעבד במשך ששה חודשים, הודעת הפיטורים תימסר בהתראה של יום אחד, על כל חודש שעבד. כלומר, אם הוא עבד שלושה חודשים, הוא יקבל את ההודעה שלושה ימים לפני הפיטורים.</a:t>
            </a:r>
          </a:p>
          <a:p>
            <a:pPr>
              <a:buFont typeface="Wingdings" pitchFamily="2" charset="2"/>
              <a:buChar char="v"/>
            </a:pPr>
            <a:r>
              <a:rPr lang="he-IL" sz="5600" dirty="0" smtClean="0"/>
              <a:t>אם הוא עבד שבעה חודשים ומעלה, הוא מחויב לקבל התראה בת 6 ימים ותוספת של יומיים וחצי, על כל חודש שעבד. </a:t>
            </a:r>
            <a:br>
              <a:rPr lang="he-IL" sz="5600" dirty="0" smtClean="0"/>
            </a:br>
            <a:r>
              <a:rPr lang="he-IL" sz="5600" dirty="0" smtClean="0"/>
              <a:t>לאחר שנת עבודה ראשונה, המעביד נדרש לתת לו התראה של חודש ימים.</a:t>
            </a:r>
          </a:p>
          <a:p>
            <a:pPr>
              <a:buFont typeface="Wingdings" pitchFamily="2" charset="2"/>
              <a:buChar char="v"/>
            </a:pPr>
            <a:r>
              <a:rPr lang="he-IL" sz="5600" dirty="0" smtClean="0"/>
              <a:t>אם העובד במשכורת החליט להתפטר, הוא חייב למסור הודעה מוקדמת לפי אותן ההוראות.</a:t>
            </a:r>
          </a:p>
          <a:p>
            <a:pPr>
              <a:buFont typeface="Wingdings" pitchFamily="2" charset="2"/>
              <a:buChar char="v"/>
            </a:pPr>
            <a:r>
              <a:rPr lang="he-IL" sz="5600" dirty="0" smtClean="0"/>
              <a:t>  החוק קובע שהעובד צריך להמשיך לעבוד כרגיל בימים שלאחר מתן ההודעה. במידה והמעביד מחליט להפסיק את היחסים עם העובד החל מיום מסירת העבודה, הוא רשאי לעשות זאת, בתנאי שהוא ממשיך לשלם משכורת רגילה לעובד, על כל התקופה שבין מסירת ההודעה לתוקף הפיטורים.</a:t>
            </a:r>
          </a:p>
          <a:p>
            <a:pPr>
              <a:buFont typeface="Wingdings" pitchFamily="2" charset="2"/>
              <a:buChar char="v"/>
            </a:pPr>
            <a:r>
              <a:rPr lang="he-IL" sz="5600" dirty="0" smtClean="0"/>
              <a:t>לא ניתן לפטר אדם ולפגוע בזכותו להמשיך בעבודתו בטרם שניתנה לו הזדמנות נאותה, הוגנת וסבירה להשמיע את טענותיו כנגד הכוונה לפטרו. </a:t>
            </a:r>
            <a:br>
              <a:rPr lang="he-IL" sz="5600" dirty="0" smtClean="0"/>
            </a:br>
            <a:r>
              <a:rPr lang="he-IL" sz="5600" dirty="0" smtClean="0"/>
              <a:t/>
            </a:r>
            <a:br>
              <a:rPr lang="he-IL" sz="5600" dirty="0" smtClean="0"/>
            </a:br>
            <a:r>
              <a:rPr lang="he-IL" sz="5600" u="sng" dirty="0" smtClean="0"/>
              <a:t> על-מנת ששימוע יהיה חוקי והוגן, הוא צריך לקיים את </a:t>
            </a:r>
            <a:r>
              <a:rPr lang="he-IL" sz="5600" b="1" u="sng" dirty="0" smtClean="0"/>
              <a:t>כל הדרישות</a:t>
            </a:r>
            <a:r>
              <a:rPr lang="he-IL" sz="5600" u="sng" dirty="0" smtClean="0"/>
              <a:t> הבאות:</a:t>
            </a:r>
          </a:p>
          <a:p>
            <a:pPr lvl="1"/>
            <a:r>
              <a:rPr lang="he-IL" sz="5600" dirty="0" smtClean="0"/>
              <a:t>זמן סביר לפני השימוע על המעסיק לתת לעובד את הנימוקים המלאים לבחינת האפשרות להפסקת העסקתו, ועליו </a:t>
            </a:r>
            <a:r>
              <a:rPr lang="he-IL" sz="5600" b="1" dirty="0" smtClean="0"/>
              <a:t>לאפשר לעובד לעיין במידע ובמסמכים שהמעסיק מסתמך עליהם</a:t>
            </a:r>
            <a:r>
              <a:rPr lang="he-IL" sz="5600" dirty="0" smtClean="0"/>
              <a:t>. אין די בטענות כלליות בדבר הפרות משמעת שביצע העובד, ויש להצביע על אירועים מסוימים ועל המועדים בהם אירעו, על-מנת שהעובד יוכל להתייחס.</a:t>
            </a:r>
          </a:p>
          <a:p>
            <a:pPr lvl="1"/>
            <a:r>
              <a:rPr lang="he-IL" sz="5600" dirty="0" smtClean="0"/>
              <a:t>במהלך השימוע המעסיק נדרש לתת לעובד הזדמנות הוגנת </a:t>
            </a:r>
            <a:r>
              <a:rPr lang="he-IL" sz="5600" b="1" dirty="0" smtClean="0"/>
              <a:t>להשמיע את טענותיו</a:t>
            </a:r>
            <a:r>
              <a:rPr lang="he-IL" sz="5600" dirty="0" smtClean="0"/>
              <a:t> בעניינים שהעלה המעסיק, ולשמוע את דבריו בפתיחות ומתוך נכונות לייחס להם חשיבות, ולא רק כדי לצאת ידי חובה, לאחר שההחלטה כבר התקבלה.</a:t>
            </a:r>
          </a:p>
          <a:p>
            <a:pPr lvl="1"/>
            <a:r>
              <a:rPr lang="he-IL" sz="5600" dirty="0" smtClean="0"/>
              <a:t>לעובד יש זכות להיות </a:t>
            </a:r>
            <a:r>
              <a:rPr lang="he-IL" sz="5600" b="1" dirty="0" smtClean="0"/>
              <a:t>מיוצג על ידי עורך דין</a:t>
            </a:r>
            <a:r>
              <a:rPr lang="he-IL" sz="5600" dirty="0" smtClean="0"/>
              <a:t> בשימוע.</a:t>
            </a:r>
          </a:p>
          <a:p>
            <a:r>
              <a:rPr lang="he-IL" dirty="0" smtClean="0"/>
              <a:t/>
            </a:r>
            <a:br>
              <a:rPr lang="he-IL" dirty="0" smtClean="0"/>
            </a:br>
            <a:r>
              <a:rPr lang="he-IL" dirty="0" smtClean="0"/>
              <a:t/>
            </a:r>
            <a:br>
              <a:rPr lang="he-IL" dirty="0" smtClean="0"/>
            </a:br>
            <a:endParaRPr lang="he-IL" dirty="0"/>
          </a:p>
        </p:txBody>
      </p:sp>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14</a:t>
            </a:fld>
            <a:endParaRPr lang="he-IL"/>
          </a:p>
        </p:txBody>
      </p:sp>
    </p:spTree>
  </p:cSld>
  <p:clrMapOvr>
    <a:masterClrMapping/>
  </p:clrMapOvr>
  <p:transition spd="med" advTm="5000">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7030A0"/>
                </a:solidFill>
                <a:cs typeface="David" pitchFamily="2" charset="-79"/>
              </a:rPr>
              <a:t>דוגמא לחישוב עלות מעביד</a:t>
            </a:r>
            <a:endParaRPr lang="he-IL" b="1" dirty="0">
              <a:solidFill>
                <a:srgbClr val="7030A0"/>
              </a:solidFill>
              <a:cs typeface="David" pitchFamily="2" charset="-79"/>
            </a:endParaRPr>
          </a:p>
        </p:txBody>
      </p:sp>
      <p:sp>
        <p:nvSpPr>
          <p:cNvPr id="3" name="מציין מיקום תוכן 2"/>
          <p:cNvSpPr>
            <a:spLocks noGrp="1"/>
          </p:cNvSpPr>
          <p:nvPr>
            <p:ph idx="1"/>
          </p:nvPr>
        </p:nvSpPr>
        <p:spPr>
          <a:xfrm>
            <a:off x="467544" y="1556792"/>
            <a:ext cx="8229600" cy="4525963"/>
          </a:xfrm>
        </p:spPr>
        <p:txBody>
          <a:bodyPr>
            <a:normAutofit fontScale="70000" lnSpcReduction="20000"/>
          </a:bodyPr>
          <a:lstStyle/>
          <a:p>
            <a:r>
              <a:rPr lang="he-IL" b="1" u="sng" dirty="0" smtClean="0"/>
              <a:t>חישוב עלות מעביד לשכר ברוטו:</a:t>
            </a:r>
          </a:p>
          <a:p>
            <a:r>
              <a:rPr lang="he-IL" dirty="0" smtClean="0"/>
              <a:t>לשכר ברוטו בתוספת נלוות ושווים יש להוסיף ביטוח לאומי מעביד ואחוזי הפרשות המעביד לפנסיה וקרן השתלמות.</a:t>
            </a:r>
          </a:p>
          <a:p>
            <a:r>
              <a:rPr lang="he-IL" b="1" dirty="0" smtClean="0"/>
              <a:t>דוגמא-</a:t>
            </a:r>
          </a:p>
          <a:p>
            <a:r>
              <a:rPr lang="he-IL" dirty="0" smtClean="0"/>
              <a:t>שכר יסוד ברוטו= 5,000</a:t>
            </a:r>
          </a:p>
          <a:p>
            <a:r>
              <a:rPr lang="he-IL" dirty="0" smtClean="0"/>
              <a:t>נסיעות= 240</a:t>
            </a:r>
          </a:p>
          <a:p>
            <a:r>
              <a:rPr lang="he-IL" dirty="0" smtClean="0"/>
              <a:t>שווי טלפון= 105 </a:t>
            </a:r>
          </a:p>
          <a:p>
            <a:r>
              <a:rPr lang="he-IL" dirty="0" smtClean="0"/>
              <a:t>קרן פנסיה לפי חוק.</a:t>
            </a:r>
          </a:p>
          <a:p>
            <a:r>
              <a:rPr lang="he-IL" b="1" dirty="0" smtClean="0"/>
              <a:t>חישוב:</a:t>
            </a:r>
          </a:p>
          <a:p>
            <a:r>
              <a:rPr lang="he-IL" dirty="0" smtClean="0"/>
              <a:t>סה"כ רכיבי שכר= 5,240 ש"ח (5000+240 )</a:t>
            </a:r>
          </a:p>
          <a:p>
            <a:r>
              <a:rPr lang="he-IL" dirty="0" smtClean="0"/>
              <a:t>ביטוח לאומי מעביד= 184 ש"ח (5,345*3.45% )* אחוז מופחת</a:t>
            </a:r>
          </a:p>
          <a:p>
            <a:r>
              <a:rPr lang="he-IL" dirty="0" smtClean="0"/>
              <a:t>קרן פנסיה מעביד= 600 ש"ח (5,000*12%)</a:t>
            </a:r>
          </a:p>
          <a:p>
            <a:r>
              <a:rPr lang="he-IL" b="1" dirty="0" smtClean="0"/>
              <a:t>סה"כ עלות מעביד= 6,024 ש"ח</a:t>
            </a:r>
          </a:p>
          <a:p>
            <a:endParaRPr lang="he-IL" dirty="0" smtClean="0"/>
          </a:p>
          <a:p>
            <a:endParaRPr lang="he-IL" dirty="0" smtClean="0"/>
          </a:p>
        </p:txBody>
      </p:sp>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15</a:t>
            </a:fld>
            <a:endParaRPr lang="he-IL"/>
          </a:p>
        </p:txBody>
      </p:sp>
    </p:spTree>
  </p:cSld>
  <p:clrMapOvr>
    <a:masterClrMapping/>
  </p:clrMapOvr>
  <p:transition spd="med" advTm="5000">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7030A0"/>
                </a:solidFill>
                <a:cs typeface="David" pitchFamily="2" charset="-79"/>
              </a:rPr>
              <a:t>דגומא לחישוב נטו לעובד</a:t>
            </a:r>
            <a:endParaRPr lang="he-IL" b="1" dirty="0">
              <a:solidFill>
                <a:srgbClr val="7030A0"/>
              </a:solidFill>
              <a:cs typeface="David" pitchFamily="2" charset="-79"/>
            </a:endParaRPr>
          </a:p>
        </p:txBody>
      </p:sp>
      <p:sp>
        <p:nvSpPr>
          <p:cNvPr id="3" name="מציין מיקום תוכן 2"/>
          <p:cNvSpPr>
            <a:spLocks noGrp="1"/>
          </p:cNvSpPr>
          <p:nvPr>
            <p:ph idx="1"/>
          </p:nvPr>
        </p:nvSpPr>
        <p:spPr>
          <a:xfrm>
            <a:off x="457200" y="1196752"/>
            <a:ext cx="8229600" cy="5256584"/>
          </a:xfrm>
        </p:spPr>
        <p:txBody>
          <a:bodyPr>
            <a:normAutofit fontScale="25000" lnSpcReduction="20000"/>
          </a:bodyPr>
          <a:lstStyle/>
          <a:p>
            <a:r>
              <a:rPr lang="he-IL" sz="8000" dirty="0" smtClean="0"/>
              <a:t>שכר ברוטו= 8,000 ש"ח</a:t>
            </a:r>
          </a:p>
          <a:p>
            <a:pPr>
              <a:buNone/>
            </a:pPr>
            <a:endParaRPr lang="he-IL" b="1" u="sng" dirty="0" smtClean="0"/>
          </a:p>
          <a:p>
            <a:pPr>
              <a:buNone/>
            </a:pPr>
            <a:r>
              <a:rPr lang="he-IL" sz="6400" b="1" u="sng" dirty="0" smtClean="0"/>
              <a:t>חישוב מס הכנסה:</a:t>
            </a:r>
          </a:p>
          <a:p>
            <a:pPr algn="l">
              <a:buNone/>
            </a:pPr>
            <a:r>
              <a:rPr lang="en-US" sz="8000" dirty="0" smtClean="0"/>
              <a:t>5,280*10%=528</a:t>
            </a:r>
          </a:p>
          <a:p>
            <a:pPr algn="l">
              <a:buNone/>
            </a:pPr>
            <a:r>
              <a:rPr lang="en-US" sz="8000" dirty="0" smtClean="0"/>
              <a:t>(8,000-5,280)*14%=381</a:t>
            </a:r>
          </a:p>
          <a:p>
            <a:pPr algn="l">
              <a:buNone/>
            </a:pPr>
            <a:r>
              <a:rPr lang="he-IL" sz="8000" b="1" dirty="0" smtClean="0"/>
              <a:t>זיכוי ממס בגין הפקדות לפנסיה-</a:t>
            </a:r>
            <a:r>
              <a:rPr lang="en-US" sz="8000" dirty="0" smtClean="0"/>
              <a:t>8,000*5.5%*35%=154</a:t>
            </a:r>
          </a:p>
          <a:p>
            <a:pPr algn="l">
              <a:buNone/>
            </a:pPr>
            <a:r>
              <a:rPr lang="he-IL" sz="8000" b="1" dirty="0" smtClean="0"/>
              <a:t>זיכוי בגין נקודות זיכוי- </a:t>
            </a:r>
          </a:p>
          <a:p>
            <a:pPr algn="l">
              <a:buNone/>
            </a:pPr>
            <a:r>
              <a:rPr lang="en-US" sz="8000" dirty="0" smtClean="0"/>
              <a:t>218*3.25=708</a:t>
            </a:r>
          </a:p>
          <a:p>
            <a:pPr algn="l">
              <a:buNone/>
            </a:pPr>
            <a:r>
              <a:rPr lang="he-IL" sz="8000" b="1" dirty="0" smtClean="0"/>
              <a:t>מס הכנסה לתשלום=</a:t>
            </a:r>
            <a:r>
              <a:rPr lang="en-US" sz="8000" dirty="0" smtClean="0"/>
              <a:t>528+381-154-708=</a:t>
            </a:r>
            <a:r>
              <a:rPr lang="en-US" sz="8000" b="1" u="sng" dirty="0" smtClean="0"/>
              <a:t>47 </a:t>
            </a:r>
          </a:p>
          <a:p>
            <a:pPr>
              <a:buNone/>
            </a:pPr>
            <a:r>
              <a:rPr lang="he-IL" sz="5000" b="1" u="sng" dirty="0" smtClean="0"/>
              <a:t>חישוב ביטוח לאומי:</a:t>
            </a:r>
            <a:endParaRPr lang="he-IL" sz="6200" b="1" u="sng" dirty="0" smtClean="0"/>
          </a:p>
          <a:p>
            <a:pPr algn="l">
              <a:buNone/>
            </a:pPr>
            <a:r>
              <a:rPr lang="en-US" sz="6200" dirty="0" smtClean="0"/>
              <a:t>5,453*3.5%=528</a:t>
            </a:r>
          </a:p>
          <a:p>
            <a:pPr algn="l">
              <a:buNone/>
            </a:pPr>
            <a:r>
              <a:rPr lang="en-US" sz="6200" dirty="0" smtClean="0"/>
              <a:t>(8,000-5,453)*12%=305</a:t>
            </a:r>
          </a:p>
          <a:p>
            <a:pPr algn="l">
              <a:buNone/>
            </a:pPr>
            <a:r>
              <a:rPr lang="he-IL" sz="6200" b="1" dirty="0" smtClean="0"/>
              <a:t>סה"כ ביטוח לאומי ודמי בריאות עובד  </a:t>
            </a:r>
            <a:r>
              <a:rPr lang="he-IL" sz="6200" dirty="0" smtClean="0"/>
              <a:t>=</a:t>
            </a:r>
            <a:r>
              <a:rPr lang="he-IL" sz="6200" b="1" u="sng" dirty="0" smtClean="0"/>
              <a:t>496 </a:t>
            </a:r>
            <a:r>
              <a:rPr lang="he-IL" sz="6200" dirty="0" smtClean="0"/>
              <a:t>=191+305</a:t>
            </a:r>
          </a:p>
          <a:p>
            <a:pPr algn="l">
              <a:buNone/>
            </a:pPr>
            <a:endParaRPr lang="he-IL" dirty="0" smtClean="0"/>
          </a:p>
          <a:p>
            <a:pPr>
              <a:buNone/>
            </a:pPr>
            <a:r>
              <a:rPr lang="he-IL" sz="5600" b="1" u="sng" dirty="0" smtClean="0"/>
              <a:t>חישוב פנסיה:</a:t>
            </a:r>
          </a:p>
          <a:p>
            <a:pPr algn="l">
              <a:buNone/>
            </a:pPr>
            <a:r>
              <a:rPr lang="en-US" sz="6200" dirty="0" smtClean="0"/>
              <a:t>8,000*5.5%=440</a:t>
            </a:r>
            <a:endParaRPr lang="he-IL" sz="6200" dirty="0" smtClean="0"/>
          </a:p>
          <a:p>
            <a:pPr>
              <a:buNone/>
            </a:pPr>
            <a:r>
              <a:rPr lang="he-IL" sz="6200" b="1" i="1" u="sng" dirty="0" smtClean="0">
                <a:solidFill>
                  <a:srgbClr val="002060"/>
                </a:solidFill>
              </a:rPr>
              <a:t>סיכום:</a:t>
            </a:r>
          </a:p>
          <a:p>
            <a:pPr>
              <a:buNone/>
            </a:pPr>
            <a:r>
              <a:rPr lang="he-IL" sz="4900" dirty="0" smtClean="0">
                <a:solidFill>
                  <a:srgbClr val="FF0000"/>
                </a:solidFill>
              </a:rPr>
              <a:t>ברוטו לעובד= 8,000 ש"ח</a:t>
            </a:r>
          </a:p>
          <a:p>
            <a:pPr>
              <a:buNone/>
            </a:pPr>
            <a:r>
              <a:rPr lang="he-IL" sz="4900" dirty="0" smtClean="0">
                <a:solidFill>
                  <a:srgbClr val="FF0000"/>
                </a:solidFill>
              </a:rPr>
              <a:t>מס הכנסה= 47</a:t>
            </a:r>
          </a:p>
          <a:p>
            <a:pPr>
              <a:buNone/>
            </a:pPr>
            <a:r>
              <a:rPr lang="he-IL" sz="4900" dirty="0" smtClean="0">
                <a:solidFill>
                  <a:srgbClr val="FF0000"/>
                </a:solidFill>
              </a:rPr>
              <a:t>ביטוח לאומי= 496</a:t>
            </a:r>
          </a:p>
          <a:p>
            <a:pPr>
              <a:buNone/>
            </a:pPr>
            <a:r>
              <a:rPr lang="he-IL" sz="4900" dirty="0" smtClean="0">
                <a:solidFill>
                  <a:srgbClr val="FF0000"/>
                </a:solidFill>
              </a:rPr>
              <a:t>פנסיה= 440</a:t>
            </a:r>
          </a:p>
          <a:p>
            <a:pPr>
              <a:buNone/>
            </a:pPr>
            <a:r>
              <a:rPr lang="he-IL" sz="4900" b="1" dirty="0" smtClean="0">
                <a:solidFill>
                  <a:srgbClr val="FF0000"/>
                </a:solidFill>
              </a:rPr>
              <a:t>נטו לעובד= 7,017 ש"ח </a:t>
            </a:r>
          </a:p>
        </p:txBody>
      </p:sp>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16</a:t>
            </a:fld>
            <a:endParaRPr lang="he-IL"/>
          </a:p>
        </p:txBody>
      </p:sp>
    </p:spTree>
  </p:cSld>
  <p:clrMapOvr>
    <a:masterClrMapping/>
  </p:clrMapOvr>
  <p:transition spd="med" advTm="5000">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7030A0"/>
                </a:solidFill>
                <a:cs typeface="David" pitchFamily="2" charset="-79"/>
              </a:rPr>
              <a:t>שיקלולית- תוכנת שכר </a:t>
            </a:r>
            <a:endParaRPr lang="he-IL" b="1" dirty="0">
              <a:solidFill>
                <a:srgbClr val="7030A0"/>
              </a:solidFill>
              <a:cs typeface="David" pitchFamily="2" charset="-79"/>
            </a:endParaRPr>
          </a:p>
        </p:txBody>
      </p:sp>
      <p:sp>
        <p:nvSpPr>
          <p:cNvPr id="3" name="מציין מיקום תוכן 2"/>
          <p:cNvSpPr>
            <a:spLocks noGrp="1"/>
          </p:cNvSpPr>
          <p:nvPr>
            <p:ph idx="1"/>
          </p:nvPr>
        </p:nvSpPr>
        <p:spPr/>
        <p:txBody>
          <a:bodyPr>
            <a:normAutofit fontScale="62500" lnSpcReduction="20000"/>
          </a:bodyPr>
          <a:lstStyle/>
          <a:p>
            <a:r>
              <a:rPr lang="he-IL" b="1" u="sng" dirty="0" smtClean="0"/>
              <a:t>דגשים בעת פתיחת עובד:</a:t>
            </a:r>
          </a:p>
          <a:p>
            <a:pPr>
              <a:buFont typeface="Wingdings" pitchFamily="2" charset="2"/>
              <a:buChar char="v"/>
            </a:pPr>
            <a:r>
              <a:rPr lang="he-IL" b="1" dirty="0" smtClean="0"/>
              <a:t>פרטים אישיים- </a:t>
            </a:r>
            <a:r>
              <a:rPr lang="he-IL" dirty="0" smtClean="0"/>
              <a:t>תאריך תחילת עבודה, מין, מצב משפחתי, ילדים, עולה חדש, חייל משוחרר.</a:t>
            </a:r>
          </a:p>
          <a:p>
            <a:pPr>
              <a:buFont typeface="Wingdings" pitchFamily="2" charset="2"/>
              <a:buChar char="v"/>
            </a:pPr>
            <a:r>
              <a:rPr lang="he-IL" b="1" dirty="0" smtClean="0"/>
              <a:t>נתוני העסקה- </a:t>
            </a:r>
            <a:r>
              <a:rPr lang="he-IL" dirty="0" smtClean="0"/>
              <a:t>סוג עובד, סוג משרה במידה ויש תיאום מס לעדכן, חישוב המס- בד"כ מצטבר מהחודש שהתחיל לעבוד, שווי רכב במידה ויש, תאום דמי ביטוח במידה והצהיר על עבודה נוספת.</a:t>
            </a:r>
          </a:p>
          <a:p>
            <a:pPr>
              <a:buFont typeface="Wingdings" pitchFamily="2" charset="2"/>
              <a:buChar char="v"/>
            </a:pPr>
            <a:r>
              <a:rPr lang="he-IL" b="1" dirty="0" smtClean="0"/>
              <a:t>רכיבי שכר- </a:t>
            </a:r>
            <a:r>
              <a:rPr lang="he-IL" dirty="0" smtClean="0"/>
              <a:t>יש לעדכן </a:t>
            </a:r>
            <a:r>
              <a:rPr lang="he-IL" b="1" dirty="0" smtClean="0"/>
              <a:t>בכל </a:t>
            </a:r>
            <a:r>
              <a:rPr lang="he-IL" dirty="0" smtClean="0"/>
              <a:t>חודש את מספר </a:t>
            </a:r>
            <a:r>
              <a:rPr lang="he-IL" u="sng" dirty="0" smtClean="0"/>
              <a:t>הימים</a:t>
            </a:r>
            <a:r>
              <a:rPr lang="he-IL" dirty="0" smtClean="0"/>
              <a:t> ו</a:t>
            </a:r>
            <a:r>
              <a:rPr lang="he-IL" u="sng" dirty="0" smtClean="0"/>
              <a:t>השעות</a:t>
            </a:r>
            <a:r>
              <a:rPr lang="he-IL" dirty="0" smtClean="0"/>
              <a:t>, רכיבי שכר יש לשים לב אם השכר ברוטו או נטו.</a:t>
            </a:r>
          </a:p>
          <a:p>
            <a:pPr>
              <a:buFont typeface="Wingdings" pitchFamily="2" charset="2"/>
              <a:buChar char="v"/>
            </a:pPr>
            <a:r>
              <a:rPr lang="he-IL" b="1" dirty="0" smtClean="0"/>
              <a:t>זקופות-</a:t>
            </a:r>
            <a:r>
              <a:rPr lang="he-IL" dirty="0" smtClean="0"/>
              <a:t> להוסיף במידה וקיים- טלפון, רכב, ארוחות וכו'.</a:t>
            </a:r>
          </a:p>
          <a:p>
            <a:pPr>
              <a:buFont typeface="Wingdings" pitchFamily="2" charset="2"/>
              <a:buChar char="v"/>
            </a:pPr>
            <a:r>
              <a:rPr lang="he-IL" b="1" dirty="0" smtClean="0"/>
              <a:t>קופות גמל- </a:t>
            </a:r>
            <a:r>
              <a:rPr lang="he-IL" dirty="0" smtClean="0"/>
              <a:t>להוסיף בהתאם, במידה ולא מהחודש הראשון יש להוסיף תזכורת שתקפוץ בחודש הרלוונטי.</a:t>
            </a:r>
          </a:p>
          <a:p>
            <a:pPr>
              <a:buFont typeface="Wingdings" pitchFamily="2" charset="2"/>
              <a:buChar char="v"/>
            </a:pPr>
            <a:r>
              <a:rPr lang="he-IL" b="1" dirty="0" smtClean="0"/>
              <a:t>העדרויות- </a:t>
            </a:r>
            <a:r>
              <a:rPr lang="he-IL" dirty="0" smtClean="0"/>
              <a:t>חובה לנהל חופשה ומחלה בהתאם לפרטים שמסר המעביד.</a:t>
            </a:r>
          </a:p>
          <a:p>
            <a:pPr>
              <a:buFont typeface="Wingdings" pitchFamily="2" charset="2"/>
              <a:buChar char="v"/>
            </a:pPr>
            <a:r>
              <a:rPr lang="he-IL" dirty="0" smtClean="0"/>
              <a:t>פקודת שכר- ניתן להוסיף חשבונות ממערכת הנהלת חשבונות כדי ליצא פקודה .</a:t>
            </a:r>
          </a:p>
          <a:p>
            <a:pPr>
              <a:buFont typeface="Wingdings" pitchFamily="2" charset="2"/>
              <a:buChar char="v"/>
            </a:pPr>
            <a:r>
              <a:rPr lang="he-IL" dirty="0" smtClean="0"/>
              <a:t>שידור לביטוח לאומי.</a:t>
            </a:r>
          </a:p>
          <a:p>
            <a:pPr>
              <a:buFont typeface="Wingdings" pitchFamily="2" charset="2"/>
              <a:buChar char="v"/>
            </a:pPr>
            <a:r>
              <a:rPr lang="he-IL" dirty="0" smtClean="0"/>
              <a:t>בכל עדכון לתוכנה מצורפים דפי הסבר ממולץ לקרוא.</a:t>
            </a:r>
          </a:p>
          <a:p>
            <a:endParaRPr lang="he-IL" dirty="0"/>
          </a:p>
        </p:txBody>
      </p:sp>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17</a:t>
            </a:fld>
            <a:endParaRPr lang="he-IL"/>
          </a:p>
        </p:txBody>
      </p:sp>
    </p:spTree>
  </p:cSld>
  <p:clrMapOvr>
    <a:masterClrMapping/>
  </p:clrMapOvr>
  <p:transition spd="med" advTm="5000">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274638"/>
            <a:ext cx="8219256" cy="994122"/>
          </a:xfrm>
        </p:spPr>
        <p:txBody>
          <a:bodyPr>
            <a:normAutofit fontScale="90000"/>
          </a:bodyPr>
          <a:lstStyle/>
          <a:p>
            <a:r>
              <a:rPr lang="he-IL" b="1" dirty="0" smtClean="0">
                <a:solidFill>
                  <a:srgbClr val="7030A0"/>
                </a:solidFill>
                <a:cs typeface="David" pitchFamily="2" charset="-79"/>
              </a:rPr>
              <a:t>קצבאות והטבות מהביטוח לאומי</a:t>
            </a:r>
            <a:br>
              <a:rPr lang="he-IL" b="1" dirty="0" smtClean="0">
                <a:solidFill>
                  <a:srgbClr val="7030A0"/>
                </a:solidFill>
                <a:cs typeface="David" pitchFamily="2" charset="-79"/>
              </a:rPr>
            </a:br>
            <a:r>
              <a:rPr lang="he-IL" b="1" u="sng" dirty="0" smtClean="0">
                <a:solidFill>
                  <a:srgbClr val="7030A0"/>
                </a:solidFill>
                <a:cs typeface="David" pitchFamily="2" charset="-79"/>
              </a:rPr>
              <a:t>מילואים</a:t>
            </a:r>
            <a:endParaRPr lang="he-IL" b="1" u="sng" dirty="0"/>
          </a:p>
        </p:txBody>
      </p:sp>
      <p:sp>
        <p:nvSpPr>
          <p:cNvPr id="3" name="מציין מיקום תוכן 2"/>
          <p:cNvSpPr>
            <a:spLocks noGrp="1"/>
          </p:cNvSpPr>
          <p:nvPr>
            <p:ph idx="1"/>
          </p:nvPr>
        </p:nvSpPr>
        <p:spPr>
          <a:xfrm>
            <a:off x="539552" y="1340768"/>
            <a:ext cx="8229600" cy="4785395"/>
          </a:xfrm>
        </p:spPr>
        <p:txBody>
          <a:bodyPr>
            <a:normAutofit fontScale="32500" lnSpcReduction="20000"/>
          </a:bodyPr>
          <a:lstStyle/>
          <a:p>
            <a:pPr>
              <a:buNone/>
            </a:pPr>
            <a:r>
              <a:rPr lang="he-IL" sz="3700" dirty="0" smtClean="0"/>
              <a:t>הביטוח לאומי משלם תגמול מילואים לכל אדם שנקרא לשירות מילואים על פי חוק שירות הביטחון.</a:t>
            </a:r>
          </a:p>
          <a:p>
            <a:pPr>
              <a:buNone/>
            </a:pPr>
            <a:endParaRPr lang="he-IL" sz="3700" dirty="0" smtClean="0"/>
          </a:p>
          <a:p>
            <a:pPr>
              <a:buNone/>
            </a:pPr>
            <a:r>
              <a:rPr lang="he-IL" sz="4300" u="sng" dirty="0" smtClean="0"/>
              <a:t>הגשת התביעה אפשרית בשתי דרכים:</a:t>
            </a:r>
          </a:p>
          <a:p>
            <a:pPr>
              <a:buFont typeface="Wingdings" pitchFamily="2" charset="2"/>
              <a:buChar char="v"/>
            </a:pPr>
            <a:r>
              <a:rPr lang="he-IL" sz="3700" dirty="0" smtClean="0"/>
              <a:t>באמצעות המעסיק, בהתאם למעמד העובד.</a:t>
            </a:r>
          </a:p>
          <a:p>
            <a:pPr>
              <a:buFont typeface="Wingdings" pitchFamily="2" charset="2"/>
              <a:buChar char="v"/>
            </a:pPr>
            <a:r>
              <a:rPr lang="he-IL" sz="3700" dirty="0" smtClean="0"/>
              <a:t>באופן עצמאי.</a:t>
            </a:r>
          </a:p>
          <a:p>
            <a:pPr>
              <a:buNone/>
            </a:pPr>
            <a:r>
              <a:rPr lang="he-IL" sz="4300" u="sng" dirty="0" smtClean="0"/>
              <a:t>שיעורי התגמול:</a:t>
            </a:r>
          </a:p>
          <a:p>
            <a:pPr>
              <a:buFont typeface="Wingdings" pitchFamily="2" charset="2"/>
              <a:buChar char="v"/>
            </a:pPr>
            <a:r>
              <a:rPr lang="he-IL" sz="3700" dirty="0" smtClean="0"/>
              <a:t>שיעור התגמול ליום יהיה השכר ברוטו החייב בדמי ביטוח (לעובד שכיר) או ההכנסה החייבת בדמי ביטוח (לעובד עצמאי), או צירוף שניהם (למי שהיה גם עובד שכיר וגם עובד עצמאי) ב-3 החודשים שקדמו ל-1 בחודש שבו החל שירות המילואים, מחולק ב-90.</a:t>
            </a:r>
          </a:p>
          <a:p>
            <a:pPr>
              <a:buFont typeface="Wingdings" pitchFamily="2" charset="2"/>
              <a:buChar char="v"/>
            </a:pPr>
            <a:r>
              <a:rPr lang="he-IL" sz="3700" dirty="0" smtClean="0"/>
              <a:t>המוסד לביטוח לאומי מחזיר למעסיקים את תגמולי המילואים ששילמו לעובדיהם כחוק. כדי לקבל את החזר התגמולים, על המעסיק להגיש את התביעה למוסד לביטוח לאומי. המוסד לביטוח לאומי יחשב את התגמול על–פי השכר שדווח בתביעה ויוסיף עליו את תוספות היוקר על–פי החוק.</a:t>
            </a:r>
          </a:p>
          <a:p>
            <a:pPr>
              <a:buFont typeface="Wingdings" pitchFamily="2" charset="2"/>
              <a:buChar char="v"/>
            </a:pPr>
            <a:r>
              <a:rPr lang="he-IL" sz="3700" dirty="0" smtClean="0"/>
              <a:t>דין תגמול המגיע לעובד ממעסיקו כדין שכר עבודה, ועל המעסיק לשלמו במועד תשלום השכר הרגיל. זכותו של העובד להגיש תובענה לפי חוק הגנת השכר נגד מעסיק המסרב לשלם את התגמול או מעכבו.</a:t>
            </a:r>
          </a:p>
          <a:p>
            <a:pPr>
              <a:buNone/>
            </a:pPr>
            <a:r>
              <a:rPr lang="he-IL" sz="4300" u="sng" dirty="0" smtClean="0"/>
              <a:t>ניכויים מתשלומי התגמול:</a:t>
            </a:r>
          </a:p>
          <a:p>
            <a:pPr>
              <a:buNone/>
            </a:pPr>
            <a:r>
              <a:rPr lang="he-IL" sz="3700" b="1" dirty="0" smtClean="0"/>
              <a:t>מס הכנסה- </a:t>
            </a:r>
            <a:r>
              <a:rPr lang="he-IL" sz="3700" dirty="0" smtClean="0"/>
              <a:t>המוסד לביטוח לאומי מנכה מן התגמול מס הכנסה לפי לוח המס לניכוי משכר עבודה.</a:t>
            </a:r>
          </a:p>
          <a:p>
            <a:pPr>
              <a:buNone/>
            </a:pPr>
            <a:r>
              <a:rPr lang="he-IL" sz="3700" b="1" dirty="0" smtClean="0"/>
              <a:t>ביטוח לאומי ודמי בריאות:</a:t>
            </a:r>
          </a:p>
          <a:p>
            <a:pPr>
              <a:buFont typeface="Wingdings" pitchFamily="2" charset="2"/>
              <a:buChar char="v"/>
            </a:pPr>
            <a:r>
              <a:rPr lang="he-IL" sz="3700" dirty="0" smtClean="0"/>
              <a:t> עובד שכיר שמקבל את התגמול ממעסיקו - ינוכו מהתגמול דמי ביטוח לאומי ודמי ביטוח בריאות, כפי שמנוכה מהכנסתו מעבודה.</a:t>
            </a:r>
          </a:p>
          <a:p>
            <a:pPr>
              <a:buFont typeface="Wingdings" pitchFamily="2" charset="2"/>
              <a:buChar char="v"/>
            </a:pPr>
            <a:r>
              <a:rPr lang="he-IL" sz="3700" dirty="0" smtClean="0"/>
              <a:t>עובד שכיר שמגיש תביעה אישית – ינוכו מהתגמול דמי ביטוח בריאות בלבד.</a:t>
            </a:r>
          </a:p>
          <a:p>
            <a:pPr>
              <a:buFont typeface="Wingdings" pitchFamily="2" charset="2"/>
              <a:buChar char="v"/>
            </a:pPr>
            <a:r>
              <a:rPr lang="he-IL" sz="3700" dirty="0" smtClean="0"/>
              <a:t>עצמאי, מי שאינו עובד וכן תלמיד הלומד במוסד להשכלה גבוהה שמגישים תביעה אישית - דמי ביטוח לאומי ודמי ביטוח בריאות לא ינוכו מהתגמול המשולם לו במקור, ואולם הם ינוכו בעת ההתחשבות הסופית עם העובד העצמאי עם קבלת השומה השנתית ממס ההכנסה.</a:t>
            </a:r>
          </a:p>
          <a:p>
            <a:pPr>
              <a:buNone/>
            </a:pPr>
            <a:r>
              <a:rPr lang="he-IL" sz="3700" b="1" dirty="0" smtClean="0"/>
              <a:t>תשלומים לקופות תגמולים וקרנות פנסיה-</a:t>
            </a:r>
            <a:r>
              <a:rPr lang="he-IL" sz="3700" dirty="0" smtClean="0"/>
              <a:t>יש לשלם את חלק העובד והמעביד כאילו העובד לא שירת במילואים והמשיך לעבוד.</a:t>
            </a:r>
          </a:p>
          <a:p>
            <a:endParaRPr lang="he-IL" dirty="0" smtClean="0"/>
          </a:p>
        </p:txBody>
      </p:sp>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18</a:t>
            </a:fld>
            <a:endParaRPr lang="he-IL"/>
          </a:p>
        </p:txBody>
      </p:sp>
    </p:spTree>
  </p:cSld>
  <p:clrMapOvr>
    <a:masterClrMapping/>
  </p:clrMapOvr>
  <p:transition spd="med" advTm="500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778098"/>
          </a:xfrm>
        </p:spPr>
        <p:txBody>
          <a:bodyPr>
            <a:normAutofit fontScale="90000"/>
          </a:bodyPr>
          <a:lstStyle/>
          <a:p>
            <a:r>
              <a:rPr lang="he-IL" b="1" dirty="0" smtClean="0">
                <a:solidFill>
                  <a:srgbClr val="7030A0"/>
                </a:solidFill>
                <a:cs typeface="David" pitchFamily="2" charset="-79"/>
              </a:rPr>
              <a:t>קצבאות והטבות מהביטוח לאומי</a:t>
            </a:r>
            <a:br>
              <a:rPr lang="he-IL" b="1" dirty="0" smtClean="0">
                <a:solidFill>
                  <a:srgbClr val="7030A0"/>
                </a:solidFill>
                <a:cs typeface="David" pitchFamily="2" charset="-79"/>
              </a:rPr>
            </a:br>
            <a:r>
              <a:rPr lang="he-IL" b="1" u="sng" dirty="0" smtClean="0">
                <a:solidFill>
                  <a:srgbClr val="7030A0"/>
                </a:solidFill>
                <a:cs typeface="David" pitchFamily="2" charset="-79"/>
              </a:rPr>
              <a:t>דמי לידה/שמירת היריון</a:t>
            </a:r>
            <a:endParaRPr lang="he-IL" dirty="0"/>
          </a:p>
        </p:txBody>
      </p:sp>
      <p:sp>
        <p:nvSpPr>
          <p:cNvPr id="3" name="מציין מיקום תוכן 2"/>
          <p:cNvSpPr>
            <a:spLocks noGrp="1"/>
          </p:cNvSpPr>
          <p:nvPr>
            <p:ph idx="1"/>
          </p:nvPr>
        </p:nvSpPr>
        <p:spPr>
          <a:xfrm>
            <a:off x="539552" y="1196752"/>
            <a:ext cx="8136904" cy="5256584"/>
          </a:xfrm>
        </p:spPr>
        <p:txBody>
          <a:bodyPr>
            <a:noAutofit/>
          </a:bodyPr>
          <a:lstStyle/>
          <a:p>
            <a:pPr>
              <a:buNone/>
            </a:pPr>
            <a:r>
              <a:rPr lang="he-IL" sz="1400" b="1" u="sng" dirty="0" smtClean="0"/>
              <a:t>דמי לידה:</a:t>
            </a:r>
          </a:p>
          <a:p>
            <a:pPr>
              <a:buNone/>
            </a:pPr>
            <a:r>
              <a:rPr lang="he-IL" sz="1000" dirty="0" smtClean="0"/>
              <a:t> משולמים לאישה עובדת שיצאה לחופשת לידה. דמי הלידה נועדו לפצות את היולדת על אובדן שכרה או הכנסתה בפרק</a:t>
            </a:r>
          </a:p>
          <a:p>
            <a:pPr>
              <a:buNone/>
            </a:pPr>
            <a:r>
              <a:rPr lang="he-IL" sz="1000" dirty="0" smtClean="0"/>
              <a:t>הזמן שאין היא עובדת לרגל ההיריון והלידה. </a:t>
            </a:r>
          </a:p>
          <a:p>
            <a:pPr>
              <a:buNone/>
            </a:pPr>
            <a:r>
              <a:rPr lang="he-IL" sz="1000" dirty="0" smtClean="0"/>
              <a:t>החל ב-1.5.98 זכאי אב להחליף את בת זוגו בחלק מחופשת הלידה ולקבל דמי לידה בהתאם לתנאי החוק.</a:t>
            </a:r>
          </a:p>
          <a:p>
            <a:pPr>
              <a:buNone/>
            </a:pPr>
            <a:r>
              <a:rPr lang="he-IL" sz="1000" b="1" u="sng" dirty="0" smtClean="0"/>
              <a:t>זכאות לדמי לידה:</a:t>
            </a:r>
          </a:p>
          <a:p>
            <a:pPr>
              <a:buFont typeface="Wingdings" pitchFamily="2" charset="2"/>
              <a:buChar char="v"/>
            </a:pPr>
            <a:r>
              <a:rPr lang="he-IL" sz="1000" dirty="0" smtClean="0"/>
              <a:t>יולדת ששולמו בעדה דמי ביטוח 10 חודשים מתוך 14 החודשים שקדמו להיום הקובע או 15 חודשים מתוך 22 החודשים שקדמו להיום הקובע,זכאית לדמי לידה בעד 14 שבועות. </a:t>
            </a:r>
          </a:p>
          <a:p>
            <a:pPr>
              <a:buFont typeface="Wingdings" pitchFamily="2" charset="2"/>
              <a:buChar char="v"/>
            </a:pPr>
            <a:r>
              <a:rPr lang="he-IL" sz="1000" dirty="0" smtClean="0"/>
              <a:t>יולדת ששולמו בעדה דמי ביטוח 6 חודשים מתוך 14 החודשים שקדמו להיום הקובע זכאית לדמי לידה בעד 7 שבועות. </a:t>
            </a:r>
          </a:p>
          <a:p>
            <a:pPr>
              <a:buFont typeface="Wingdings" pitchFamily="2" charset="2"/>
              <a:buChar char="v"/>
            </a:pPr>
            <a:r>
              <a:rPr lang="he-IL" sz="1000" dirty="0" smtClean="0"/>
              <a:t>לעובדת עצמאית יובאו בחשבון תקופות העבודה שבעבורן שילמה דמי ביטוח. </a:t>
            </a:r>
          </a:p>
          <a:p>
            <a:pPr fontAlgn="t">
              <a:buNone/>
            </a:pPr>
            <a:r>
              <a:rPr lang="he-IL" sz="1000" dirty="0" smtClean="0"/>
              <a:t>דמי הלידה משולמים בתשלום אחד, לחשבון הבנק של היולדת הזכאית להם. דמי הלידה הם גמלה מחליפת שכר (עד לתקרה של 1,459.5 ש"ח ליום).</a:t>
            </a:r>
          </a:p>
          <a:p>
            <a:pPr fontAlgn="t">
              <a:buNone/>
            </a:pPr>
            <a:r>
              <a:rPr lang="he-IL" sz="1000" b="1" u="sng" dirty="0" smtClean="0"/>
              <a:t>שיעורי דמי הלידה:</a:t>
            </a:r>
          </a:p>
          <a:p>
            <a:pPr fontAlgn="t">
              <a:buFont typeface="Wingdings" pitchFamily="2" charset="2"/>
              <a:buChar char="v"/>
            </a:pPr>
            <a:r>
              <a:rPr lang="he-IL" sz="1000" b="1" dirty="0" smtClean="0"/>
              <a:t>עובדת שכירה או עובדת עצמאית</a:t>
            </a:r>
            <a:r>
              <a:rPr lang="he-IL" sz="1000" dirty="0" smtClean="0"/>
              <a:t> – מחושבים לה דמי הלידה ליום על-פי מלוא שכרה או הכנסתה כעצמאית בשלושת החודשים שקדמו ל-1 בחודש שבו הפסיקה את עבודתה, לחלק ב–90, אך לא יותר ממקסימום דמי הלידה ליום. </a:t>
            </a:r>
            <a:br>
              <a:rPr lang="he-IL" sz="1000" dirty="0" smtClean="0"/>
            </a:br>
            <a:r>
              <a:rPr lang="he-IL" sz="1000" dirty="0" smtClean="0"/>
              <a:t>דמי הלידה לעובדת עצמאית ישולמו בשלב ראשון לפי המקדמות, וכאשר תתקבל שומה סופית, שלפיה חלו שינויים בהכנסה, יחושבו דמי הלידה שוב בהתאם לגובה השומה. </a:t>
            </a:r>
          </a:p>
          <a:p>
            <a:pPr fontAlgn="t">
              <a:buFont typeface="Wingdings" pitchFamily="2" charset="2"/>
              <a:buChar char="v"/>
            </a:pPr>
            <a:r>
              <a:rPr lang="he-IL" sz="1000" b="1" dirty="0" smtClean="0"/>
              <a:t>מי שהיא גם עובדת שכירה וגם עובדת עצמאית</a:t>
            </a:r>
            <a:r>
              <a:rPr lang="he-IL" sz="1000" dirty="0" smtClean="0"/>
              <a:t> - דמי הלידה ישולמו לה על-פי שתי הכנסותיה, כאמור בסעיף הראשון, אך לא יותר ממקסימום דמי הלידה ליום, ובלבד שצברה בנפרד תקופת זכאות מעבודתה כעצמאית. </a:t>
            </a:r>
          </a:p>
          <a:p>
            <a:pPr fontAlgn="t">
              <a:buNone/>
            </a:pPr>
            <a:r>
              <a:rPr lang="he-IL" sz="1000" dirty="0" smtClean="0"/>
              <a:t>מדמי הלידה ינוכו דמי ביטוח לאומי, דמי ביטוח בריאות ומס הכנסה על-פי השיעור בחוק. </a:t>
            </a:r>
          </a:p>
          <a:p>
            <a:pPr fontAlgn="t">
              <a:buNone/>
            </a:pPr>
            <a:r>
              <a:rPr lang="he-IL" sz="1000" dirty="0" smtClean="0"/>
              <a:t>המוסד לביטוח לאומי רשאי לשלול את הזכות לדמי לידה, כולם או מקצתם, מיולדת העובדת שלא במשק ביתה בפרק הזמן </a:t>
            </a:r>
          </a:p>
          <a:p>
            <a:pPr fontAlgn="t">
              <a:buNone/>
            </a:pPr>
            <a:r>
              <a:rPr lang="he-IL" sz="1000" dirty="0" smtClean="0"/>
              <a:t>שמשולמים לה דמי לידה.</a:t>
            </a:r>
          </a:p>
          <a:p>
            <a:pPr fontAlgn="t">
              <a:buNone/>
            </a:pPr>
            <a:r>
              <a:rPr lang="he-IL" sz="1000" dirty="0" smtClean="0"/>
              <a:t>יש לשים לב כאשר עובדת חוזרת מחופשת לידה ומקבלת תשלומים נוספים שיש לגביהם פריסת ביטוח לאומי לדוגמה- הבראה,בונוס,מענק וכו' יש להגיש בקשה נוספת לביטוח לאומי לחישוב מחדש לדמי לידה.</a:t>
            </a:r>
          </a:p>
          <a:p>
            <a:pPr>
              <a:buNone/>
            </a:pPr>
            <a:r>
              <a:rPr lang="he-IL" sz="1400" b="1" u="sng" dirty="0" smtClean="0"/>
              <a:t>שמירת היריון:</a:t>
            </a:r>
          </a:p>
          <a:p>
            <a:pPr>
              <a:buNone/>
            </a:pPr>
            <a:r>
              <a:rPr lang="he-IL" sz="1000" dirty="0" smtClean="0"/>
              <a:t>משולמת לאישה עובדת שנאלצה להיעדר מעבודתה בזמן ההיריון עקב סיכון רפואי לה או לעובר, הנובע מן ההיריון; או עקב סוג העבודה, מקום ביצוע העבודה או אופן</a:t>
            </a:r>
          </a:p>
          <a:p>
            <a:pPr>
              <a:buNone/>
            </a:pPr>
            <a:r>
              <a:rPr lang="he-IL" sz="1000" dirty="0" smtClean="0"/>
              <a:t> ביצוע העבודה, המסכנים את האישה או את עוברה בשל היותה בהריון, ולא נמצאה לה עבודה חלופית מתאימה במקום העבודה.</a:t>
            </a:r>
          </a:p>
          <a:p>
            <a:pPr>
              <a:buNone/>
            </a:pPr>
            <a:r>
              <a:rPr lang="he-IL" sz="1000" dirty="0" smtClean="0"/>
              <a:t>הגמלה נועדה לפצות את האישה על אובדן שכרה בזמן היותה בשמירת היריון.</a:t>
            </a:r>
          </a:p>
          <a:p>
            <a:pPr fontAlgn="t">
              <a:buNone/>
            </a:pPr>
            <a:r>
              <a:rPr lang="he-IL" sz="1000" b="1" u="sng" dirty="0" smtClean="0"/>
              <a:t>שיעורי הקצבה:</a:t>
            </a:r>
          </a:p>
          <a:p>
            <a:pPr fontAlgn="t">
              <a:buNone/>
            </a:pPr>
            <a:r>
              <a:rPr lang="he-IL" sz="1000" dirty="0" smtClean="0"/>
              <a:t>שיעור הקצבה ליום יהיה בסכום הנמוך מבין שני הסכומים האלה:</a:t>
            </a:r>
            <a:br>
              <a:rPr lang="he-IL" sz="1000" dirty="0" smtClean="0"/>
            </a:br>
            <a:r>
              <a:rPr lang="he-IL" sz="1000" dirty="0" smtClean="0"/>
              <a:t>1. הסכום הבסיסי לחישוב קצבאות (לחודש) מחולק ב-30 =  291.90 ש"ח (החל ב- 01.01.2014) ליום. </a:t>
            </a:r>
            <a:br>
              <a:rPr lang="he-IL" sz="1000" dirty="0" smtClean="0"/>
            </a:br>
            <a:r>
              <a:rPr lang="he-IL" sz="1000" dirty="0" smtClean="0"/>
              <a:t>2. שכרה של האישה (החייב בדמי ביטוח) ברבע השנה שקדם להפסקת העבודה עקב שמירת ההיריון, מחולק ב-90.</a:t>
            </a:r>
            <a:br>
              <a:rPr lang="he-IL" sz="1000" dirty="0" smtClean="0"/>
            </a:br>
            <a:r>
              <a:rPr lang="he-IL" sz="1000" dirty="0" smtClean="0"/>
              <a:t>על הסכומים האלה משולמת תוספת יוקר ומנוכים דמי ביטוח לאומי, דמי ביטוח בריאות ומס הכנסה.</a:t>
            </a:r>
          </a:p>
          <a:p>
            <a:pPr fontAlgn="t">
              <a:buNone/>
            </a:pPr>
            <a:endParaRPr lang="he-IL" sz="1000" b="1" u="sng" dirty="0" smtClean="0"/>
          </a:p>
          <a:p>
            <a:pPr>
              <a:buNone/>
            </a:pPr>
            <a:endParaRPr lang="he-IL" sz="1000" dirty="0"/>
          </a:p>
        </p:txBody>
      </p:sp>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19</a:t>
            </a:fld>
            <a:endParaRPr lang="he-IL"/>
          </a:p>
        </p:txBody>
      </p:sp>
    </p:spTree>
  </p:cSld>
  <p:clrMapOvr>
    <a:masterClrMapping/>
  </p:clrMapOvr>
  <p:transition spd="med" advTm="5000"/>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7030A0"/>
                </a:solidFill>
                <a:latin typeface="Guttman Kav-Light" pitchFamily="2" charset="-79"/>
                <a:cs typeface="David" pitchFamily="2" charset="-79"/>
              </a:rPr>
              <a:t>עובד חדש לשכר</a:t>
            </a:r>
            <a:endParaRPr lang="he-IL" b="1" dirty="0">
              <a:solidFill>
                <a:srgbClr val="7030A0"/>
              </a:solidFill>
              <a:latin typeface="Guttman Kav-Light" pitchFamily="2" charset="-79"/>
              <a:cs typeface="David" pitchFamily="2" charset="-79"/>
            </a:endParaRPr>
          </a:p>
        </p:txBody>
      </p:sp>
      <p:sp>
        <p:nvSpPr>
          <p:cNvPr id="3" name="מציין מיקום תוכן 2"/>
          <p:cNvSpPr>
            <a:spLocks noGrp="1"/>
          </p:cNvSpPr>
          <p:nvPr>
            <p:ph idx="1"/>
          </p:nvPr>
        </p:nvSpPr>
        <p:spPr/>
        <p:txBody>
          <a:bodyPr>
            <a:normAutofit fontScale="77500" lnSpcReduction="20000"/>
          </a:bodyPr>
          <a:lstStyle/>
          <a:p>
            <a:r>
              <a:rPr lang="he-IL" b="1" dirty="0" smtClean="0"/>
              <a:t>בעת קבלת עובד חדש למערכת השכר יש לקבל מהמעסיק:</a:t>
            </a:r>
          </a:p>
          <a:p>
            <a:pPr marL="514350" indent="-514350">
              <a:buFont typeface="+mj-lt"/>
              <a:buAutoNum type="arabicPeriod"/>
            </a:pPr>
            <a:r>
              <a:rPr lang="he-IL" dirty="0" smtClean="0"/>
              <a:t>טופס 101 חתום ע"י העובד (יש לשים דגש לסעיף ה' בטופס). במידה והעובד מציין כי יש לו עבודה נוספת יש לקבל תיאום מס ותיאום ביטוח לאומי.</a:t>
            </a:r>
          </a:p>
          <a:p>
            <a:pPr marL="514350" indent="-514350">
              <a:buFont typeface="+mj-lt"/>
              <a:buAutoNum type="arabicPeriod"/>
            </a:pPr>
            <a:r>
              <a:rPr lang="he-IL" dirty="0" smtClean="0"/>
              <a:t>נתוני השכר מהמעסיק אשר יכללו:</a:t>
            </a:r>
          </a:p>
          <a:p>
            <a:pPr>
              <a:buFont typeface="Wingdings" pitchFamily="2" charset="2"/>
              <a:buChar char="v"/>
            </a:pPr>
            <a:r>
              <a:rPr lang="he-IL" dirty="0" smtClean="0"/>
              <a:t>שכר חודשי/יומי/שעתי</a:t>
            </a:r>
          </a:p>
          <a:p>
            <a:pPr>
              <a:buFont typeface="Wingdings" pitchFamily="2" charset="2"/>
              <a:buChar char="v"/>
            </a:pPr>
            <a:r>
              <a:rPr lang="he-IL" dirty="0" smtClean="0"/>
              <a:t>מס' ימי חופשה שנתיים</a:t>
            </a:r>
          </a:p>
          <a:p>
            <a:pPr>
              <a:buFont typeface="Wingdings" pitchFamily="2" charset="2"/>
              <a:buChar char="v"/>
            </a:pPr>
            <a:r>
              <a:rPr lang="he-IL" dirty="0" smtClean="0"/>
              <a:t>מס' ימי מחלה שנתיים </a:t>
            </a:r>
          </a:p>
          <a:p>
            <a:pPr>
              <a:buFont typeface="Wingdings" pitchFamily="2" charset="2"/>
              <a:buChar char="v"/>
            </a:pPr>
            <a:r>
              <a:rPr lang="he-IL" dirty="0" smtClean="0"/>
              <a:t>הפרשות לפנסיה</a:t>
            </a:r>
          </a:p>
          <a:p>
            <a:pPr>
              <a:buNone/>
            </a:pPr>
            <a:endParaRPr lang="he-IL" dirty="0" smtClean="0"/>
          </a:p>
          <a:p>
            <a:pPr marL="514350" indent="-514350">
              <a:buNone/>
            </a:pPr>
            <a:r>
              <a:rPr lang="he-IL" dirty="0" smtClean="0"/>
              <a:t>יש להודיע למעסיק להחתים את העובד על הסכם העסקה (קיים הסכם לדוגמא).</a:t>
            </a:r>
          </a:p>
          <a:p>
            <a:endParaRPr lang="he-IL" dirty="0" smtClean="0"/>
          </a:p>
          <a:p>
            <a:endParaRPr lang="he-IL" dirty="0" smtClean="0"/>
          </a:p>
          <a:p>
            <a:pPr>
              <a:buNone/>
            </a:pPr>
            <a:endParaRPr lang="he-IL" dirty="0" smtClean="0"/>
          </a:p>
        </p:txBody>
      </p:sp>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2</a:t>
            </a:fld>
            <a:endParaRPr lang="he-IL"/>
          </a:p>
        </p:txBody>
      </p:sp>
    </p:spTree>
  </p:cSld>
  <p:clrMapOvr>
    <a:masterClrMapping/>
  </p:clrMapOvr>
  <p:transition spd="med" advTm="5000">
    <p:pull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b="1" dirty="0" smtClean="0">
                <a:solidFill>
                  <a:srgbClr val="7030A0"/>
                </a:solidFill>
                <a:cs typeface="David" pitchFamily="2" charset="-79"/>
              </a:rPr>
              <a:t>קצבאות והטבות מהביטוח לאומי</a:t>
            </a:r>
            <a:br>
              <a:rPr lang="he-IL" b="1" dirty="0" smtClean="0">
                <a:solidFill>
                  <a:srgbClr val="7030A0"/>
                </a:solidFill>
                <a:cs typeface="David" pitchFamily="2" charset="-79"/>
              </a:rPr>
            </a:br>
            <a:r>
              <a:rPr lang="he-IL" b="1" u="sng" dirty="0" smtClean="0">
                <a:solidFill>
                  <a:srgbClr val="7030A0"/>
                </a:solidFill>
                <a:cs typeface="David" pitchFamily="2" charset="-79"/>
              </a:rPr>
              <a:t>נפגעי עבודה </a:t>
            </a:r>
            <a:endParaRPr lang="he-IL" dirty="0"/>
          </a:p>
        </p:txBody>
      </p:sp>
      <p:sp>
        <p:nvSpPr>
          <p:cNvPr id="3" name="מציין מיקום תוכן 2"/>
          <p:cNvSpPr>
            <a:spLocks noGrp="1"/>
          </p:cNvSpPr>
          <p:nvPr>
            <p:ph idx="1"/>
          </p:nvPr>
        </p:nvSpPr>
        <p:spPr/>
        <p:txBody>
          <a:bodyPr>
            <a:noAutofit/>
          </a:bodyPr>
          <a:lstStyle/>
          <a:p>
            <a:r>
              <a:rPr lang="he-IL" sz="1100" dirty="0" smtClean="0"/>
              <a:t>ביטוח נפגעי עבודה נועד לסייע למבוטחים שנפגעו בעבודה ולפצות אותם על אובדן הכנסתם בתקופה שלאחר הפגיעה, שבה נעשו בלתי כשירים לעבוד. לשם כך משלם להם הביטוח הלאומי דמי פגיעה לתקופה של עד 3 חודשים. </a:t>
            </a:r>
            <a:br>
              <a:rPr lang="he-IL" sz="1100" dirty="0" smtClean="0"/>
            </a:br>
            <a:r>
              <a:rPr lang="he-IL" sz="1100" dirty="0" smtClean="0"/>
              <a:t>אם נותרה לנפגע נכות כתוצאה מהפגיעה, הוא יהיה זכאי לקצבת נכות מעבודה או למענק, בהתאם להחלטת הוועדה הרפואית, שבפניה יופיע.   </a:t>
            </a:r>
          </a:p>
          <a:p>
            <a:r>
              <a:rPr lang="he-IL" sz="1100" dirty="0" smtClean="0"/>
              <a:t>כדי לקבל דמי פגיעה, יש למלא טופס תביעה לתשלום דמי פגיעה בעבודה והודעה על פגיעה בעבודה ולשלוח אותו מוקדם ככל האפשר לסניף המוסד לביטוח לאומי.</a:t>
            </a:r>
          </a:p>
          <a:p>
            <a:r>
              <a:rPr lang="he-IL" sz="1100" dirty="0" smtClean="0"/>
              <a:t>לפני שמגישים את התביעה לביטוח הלאומי, על העובד לקבל מהמעסיק טופס הפניה לטיפול רפואי לעובד השכיר (בל/ 250)מלא וחתום על ידו, עצמאי ימלא טופס הפניה לטיפול רפואי לעצמאי (בל/283).</a:t>
            </a:r>
          </a:p>
          <a:p>
            <a:r>
              <a:rPr lang="he-IL" sz="1100" dirty="0" smtClean="0"/>
              <a:t>עם טופס ההפניה לטיפול הרפואי על העובד לפנות למחלקת תאונות עבודה בקופת חולים שבה הוא חבר, ולמסור את הטופס לרופא, והרופא ייתן לו "תעודה רפואית ראשונה לנפגעי בעבודה". </a:t>
            </a:r>
          </a:p>
          <a:p>
            <a:r>
              <a:rPr lang="he-IL" sz="1100" dirty="0" smtClean="0"/>
              <a:t>לטופס התביעה לביטוח הלאומי על העובד לצרף תעודה רפואית זו. ואם טופל בבית חולים ממשלתי/ ציבורי - גם את דו"ח המיון. </a:t>
            </a:r>
          </a:p>
          <a:p>
            <a:r>
              <a:rPr lang="he-IL" sz="1100" b="1" u="sng" dirty="0" smtClean="0"/>
              <a:t>שיעור דמי הפגיעה:</a:t>
            </a:r>
          </a:p>
          <a:p>
            <a:pPr fontAlgn="t"/>
            <a:r>
              <a:rPr lang="he-IL" sz="1100" b="1" dirty="0" smtClean="0"/>
              <a:t>עובד שכיר ולעובד עצמאי</a:t>
            </a:r>
            <a:r>
              <a:rPr lang="he-IL" sz="1100" dirty="0" smtClean="0"/>
              <a:t> - 75% מהכנסתו החייבת בדמי ביטוח ב- 3 החודשים שקדמו ל-1 בחודש שבו הפסיק את עבודתו בשל הפגיעה, לחלק ב-90, ועד למקסימום דמי הפגיעה ליום 1,094.63 ש"ח (החל ב- 01.01.2014) .</a:t>
            </a:r>
            <a:br>
              <a:rPr lang="he-IL" sz="1100" dirty="0" smtClean="0"/>
            </a:br>
            <a:r>
              <a:rPr lang="he-IL" sz="1100" dirty="0" smtClean="0"/>
              <a:t>מדמי הפגיעה מנוכים מס הכנסה, דמי ביטוח לאומי ודמי ביטוח בריאות.</a:t>
            </a:r>
          </a:p>
          <a:p>
            <a:pPr fontAlgn="t"/>
            <a:r>
              <a:rPr lang="he-IL" sz="1100" b="1" dirty="0" smtClean="0"/>
              <a:t>עובד שכיר שהוא גם עובד עצמאי</a:t>
            </a:r>
            <a:r>
              <a:rPr lang="he-IL" sz="1100" dirty="0" smtClean="0"/>
              <a:t> - דמי הפגיעה יחושבו לפי שכר משני המקורות גם יחד. </a:t>
            </a:r>
          </a:p>
          <a:p>
            <a:pPr fontAlgn="t"/>
            <a:r>
              <a:rPr lang="he-IL" sz="1100" b="1" dirty="0" smtClean="0"/>
              <a:t>עובד עצמאי</a:t>
            </a:r>
            <a:r>
              <a:rPr lang="he-IL" sz="1100" dirty="0" smtClean="0"/>
              <a:t> - דמי הפגיעה יחושבו לפי ההכנסות בשנת המס השוטפת.</a:t>
            </a:r>
          </a:p>
          <a:p>
            <a:pPr fontAlgn="t"/>
            <a:endParaRPr lang="he-IL" sz="1100" dirty="0" smtClean="0"/>
          </a:p>
          <a:p>
            <a:r>
              <a:rPr lang="he-IL" sz="1100" b="1" u="sng" dirty="0" smtClean="0"/>
              <a:t>עובד שכיר-</a:t>
            </a:r>
            <a:endParaRPr lang="he-IL" sz="1100" dirty="0" smtClean="0"/>
          </a:p>
          <a:p>
            <a:pPr fontAlgn="t"/>
            <a:r>
              <a:rPr lang="he-IL" sz="1100" dirty="0" smtClean="0"/>
              <a:t>אם נעדר פחות מ-12 יום – ישלם הביטוח הלאומי  דמי פגיעה בעד ימי ההיעדרות החל ביום השלישי שלמחרת יום הפגיעה. </a:t>
            </a:r>
          </a:p>
          <a:p>
            <a:pPr fontAlgn="t"/>
            <a:r>
              <a:rPr lang="he-IL" sz="1100" dirty="0" smtClean="0"/>
              <a:t>אם נעדר יותר מ-12 יום -  ישלם הביטוח הלאומי דמי פגיעה החל ביום שלמחרת יום הפגיעה.</a:t>
            </a:r>
          </a:p>
          <a:p>
            <a:r>
              <a:rPr lang="he-IL" sz="1100" dirty="0" smtClean="0"/>
              <a:t>לאחר שאישר הביטוח הלאומי את התביעה, ישולמו דמי הפגיעה לזכות חשבון הבנק של העובד.</a:t>
            </a:r>
            <a:br>
              <a:rPr lang="he-IL" sz="1100" dirty="0" smtClean="0"/>
            </a:br>
            <a:r>
              <a:rPr lang="he-IL" sz="1100" dirty="0" smtClean="0"/>
              <a:t>הביטוח הלאומי יגבה מהמעסיק את התשלום ששילם לעובד בעד 12 הימים הראשונים.</a:t>
            </a:r>
          </a:p>
          <a:p>
            <a:r>
              <a:rPr lang="he-IL" sz="1100" b="1" u="sng" dirty="0" smtClean="0"/>
              <a:t>עובד עצמאי- </a:t>
            </a:r>
          </a:p>
          <a:p>
            <a:r>
              <a:rPr lang="he-IL" sz="1100" dirty="0" smtClean="0"/>
              <a:t>דמי הפגיעה ישולמו בהתאם לתקופת אי הכושר לעבודה ובניכוי  12 ימי ההיעדרות הראשונים.</a:t>
            </a:r>
            <a:endParaRPr lang="he-IL" sz="1100" dirty="0"/>
          </a:p>
        </p:txBody>
      </p:sp>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20</a:t>
            </a:fld>
            <a:endParaRPr lang="he-IL"/>
          </a:p>
        </p:txBody>
      </p:sp>
    </p:spTree>
  </p:cSld>
  <p:clrMapOvr>
    <a:masterClrMapping/>
  </p:clrMapOvr>
  <p:transition spd="med" advTm="5000"/>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7030A0"/>
                </a:solidFill>
                <a:cs typeface="David" pitchFamily="2" charset="-79"/>
              </a:rPr>
              <a:t>חופשה</a:t>
            </a:r>
            <a:endParaRPr lang="he-IL" b="1" dirty="0">
              <a:solidFill>
                <a:srgbClr val="7030A0"/>
              </a:solidFill>
              <a:cs typeface="David" pitchFamily="2" charset="-79"/>
            </a:endParaRPr>
          </a:p>
        </p:txBody>
      </p:sp>
      <p:sp>
        <p:nvSpPr>
          <p:cNvPr id="3" name="מציין מיקום תוכן 2"/>
          <p:cNvSpPr>
            <a:spLocks noGrp="1"/>
          </p:cNvSpPr>
          <p:nvPr>
            <p:ph idx="1"/>
          </p:nvPr>
        </p:nvSpPr>
        <p:spPr>
          <a:xfrm>
            <a:off x="457200" y="1196752"/>
            <a:ext cx="8147248" cy="5256584"/>
          </a:xfrm>
        </p:spPr>
        <p:txBody>
          <a:bodyPr>
            <a:normAutofit fontScale="70000" lnSpcReduction="20000"/>
          </a:bodyPr>
          <a:lstStyle/>
          <a:p>
            <a:pPr>
              <a:buNone/>
            </a:pPr>
            <a:r>
              <a:rPr lang="he-IL" b="1" u="sng" dirty="0" smtClean="0"/>
              <a:t>זכאות לחופשה שנתית:</a:t>
            </a:r>
          </a:p>
          <a:p>
            <a:endParaRPr lang="he-IL" dirty="0" smtClean="0"/>
          </a:p>
          <a:p>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r>
              <a:rPr lang="he-IL" dirty="0" smtClean="0"/>
              <a:t>לכל שנה נוספת יתווסף יום לכל שנת עבודה עד לחופשה של 28 ימים. </a:t>
            </a:r>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Font typeface="Wingdings" pitchFamily="2" charset="2"/>
              <a:buChar char="v"/>
            </a:pPr>
            <a:endParaRPr lang="he-IL" dirty="0" smtClean="0"/>
          </a:p>
          <a:p>
            <a:pPr>
              <a:buNone/>
            </a:pPr>
            <a:endParaRPr lang="he-IL" dirty="0" smtClean="0"/>
          </a:p>
          <a:p>
            <a:endParaRPr lang="he-IL" dirty="0"/>
          </a:p>
        </p:txBody>
      </p:sp>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3</a:t>
            </a:fld>
            <a:endParaRPr lang="he-IL"/>
          </a:p>
        </p:txBody>
      </p:sp>
      <p:graphicFrame>
        <p:nvGraphicFramePr>
          <p:cNvPr id="5" name="טבלה 4"/>
          <p:cNvGraphicFramePr>
            <a:graphicFrameLocks noGrp="1"/>
          </p:cNvGraphicFramePr>
          <p:nvPr/>
        </p:nvGraphicFramePr>
        <p:xfrm>
          <a:off x="1187624" y="1772816"/>
          <a:ext cx="6912768" cy="3627120"/>
        </p:xfrm>
        <a:graphic>
          <a:graphicData uri="http://schemas.openxmlformats.org/drawingml/2006/table">
            <a:tbl>
              <a:tblPr rtl="1" firstRow="1" bandRow="1">
                <a:tableStyleId>{5C22544A-7EE6-4342-B048-85BDC9FD1C3A}</a:tableStyleId>
              </a:tblPr>
              <a:tblGrid>
                <a:gridCol w="1724494"/>
                <a:gridCol w="2605404"/>
                <a:gridCol w="2582870"/>
              </a:tblGrid>
              <a:tr h="1066800">
                <a:tc>
                  <a:txBody>
                    <a:bodyPr/>
                    <a:lstStyle/>
                    <a:p>
                      <a:pPr rtl="1"/>
                      <a:r>
                        <a:rPr lang="he-IL" dirty="0" smtClean="0"/>
                        <a:t>שנות</a:t>
                      </a:r>
                      <a:r>
                        <a:rPr lang="he-IL" baseline="0" dirty="0" smtClean="0"/>
                        <a:t> וותק</a:t>
                      </a:r>
                      <a:endParaRPr lang="he-IL" dirty="0"/>
                    </a:p>
                  </a:txBody>
                  <a:tcPr/>
                </a:tc>
                <a:tc>
                  <a:txBody>
                    <a:bodyPr/>
                    <a:lstStyle/>
                    <a:p>
                      <a:pPr rtl="1"/>
                      <a:r>
                        <a:rPr lang="he-IL" sz="1400" dirty="0" smtClean="0"/>
                        <a:t>זכאות</a:t>
                      </a:r>
                      <a:r>
                        <a:rPr lang="he-IL" sz="1400" baseline="0" dirty="0" smtClean="0"/>
                        <a:t> מבחינת ימי עבודה בפועל</a:t>
                      </a:r>
                    </a:p>
                    <a:p>
                      <a:pPr rtl="1"/>
                      <a:r>
                        <a:rPr lang="he-IL" dirty="0" smtClean="0"/>
                        <a:t>שבוע עבודה של 6 ימים</a:t>
                      </a:r>
                      <a:endParaRPr lang="he-IL" dirty="0"/>
                    </a:p>
                  </a:txBody>
                  <a:tcPr/>
                </a:tc>
                <a:tc>
                  <a:txBody>
                    <a:bodyPr/>
                    <a:lstStyle/>
                    <a:p>
                      <a:pPr rtl="1"/>
                      <a:r>
                        <a:rPr lang="he-IL" sz="1400" baseline="0" dirty="0" smtClean="0"/>
                        <a:t>זכאות מבחינת ימי עבודה בפועל</a:t>
                      </a:r>
                    </a:p>
                    <a:p>
                      <a:pPr rtl="1"/>
                      <a:r>
                        <a:rPr lang="he-IL" dirty="0" smtClean="0"/>
                        <a:t>שבוע עבודה של 5 ימים</a:t>
                      </a:r>
                      <a:endParaRPr lang="he-IL" dirty="0"/>
                    </a:p>
                  </a:txBody>
                  <a:tcPr/>
                </a:tc>
              </a:tr>
              <a:tr h="365760">
                <a:tc>
                  <a:txBody>
                    <a:bodyPr/>
                    <a:lstStyle/>
                    <a:p>
                      <a:pPr rtl="1"/>
                      <a:r>
                        <a:rPr lang="he-IL" dirty="0" smtClean="0"/>
                        <a:t>משנה עד 4 שנים</a:t>
                      </a:r>
                      <a:endParaRPr lang="he-IL" dirty="0"/>
                    </a:p>
                  </a:txBody>
                  <a:tcPr/>
                </a:tc>
                <a:tc>
                  <a:txBody>
                    <a:bodyPr/>
                    <a:lstStyle/>
                    <a:p>
                      <a:pPr rtl="1"/>
                      <a:r>
                        <a:rPr lang="he-IL" dirty="0" smtClean="0"/>
                        <a:t>12</a:t>
                      </a:r>
                      <a:endParaRPr lang="he-IL" dirty="0"/>
                    </a:p>
                  </a:txBody>
                  <a:tcPr/>
                </a:tc>
                <a:tc>
                  <a:txBody>
                    <a:bodyPr/>
                    <a:lstStyle/>
                    <a:p>
                      <a:pPr rtl="1"/>
                      <a:r>
                        <a:rPr lang="he-IL" dirty="0" smtClean="0"/>
                        <a:t>10</a:t>
                      </a:r>
                      <a:endParaRPr lang="he-IL" dirty="0"/>
                    </a:p>
                  </a:txBody>
                  <a:tcPr/>
                </a:tc>
              </a:tr>
              <a:tr h="365760">
                <a:tc>
                  <a:txBody>
                    <a:bodyPr/>
                    <a:lstStyle/>
                    <a:p>
                      <a:pPr rtl="1"/>
                      <a:r>
                        <a:rPr lang="he-IL" dirty="0" smtClean="0"/>
                        <a:t>חמש שנים</a:t>
                      </a:r>
                      <a:endParaRPr lang="he-IL" dirty="0"/>
                    </a:p>
                  </a:txBody>
                  <a:tcPr/>
                </a:tc>
                <a:tc>
                  <a:txBody>
                    <a:bodyPr/>
                    <a:lstStyle/>
                    <a:p>
                      <a:pPr rtl="1"/>
                      <a:r>
                        <a:rPr lang="he-IL" dirty="0" smtClean="0"/>
                        <a:t>14</a:t>
                      </a:r>
                      <a:endParaRPr lang="he-IL" dirty="0"/>
                    </a:p>
                  </a:txBody>
                  <a:tcPr/>
                </a:tc>
                <a:tc>
                  <a:txBody>
                    <a:bodyPr/>
                    <a:lstStyle/>
                    <a:p>
                      <a:pPr rtl="1"/>
                      <a:r>
                        <a:rPr lang="he-IL" dirty="0" smtClean="0"/>
                        <a:t>12</a:t>
                      </a:r>
                      <a:endParaRPr lang="he-IL" dirty="0"/>
                    </a:p>
                  </a:txBody>
                  <a:tcPr/>
                </a:tc>
              </a:tr>
              <a:tr h="365760">
                <a:tc>
                  <a:txBody>
                    <a:bodyPr/>
                    <a:lstStyle/>
                    <a:p>
                      <a:pPr rtl="1"/>
                      <a:r>
                        <a:rPr lang="he-IL" dirty="0" smtClean="0"/>
                        <a:t>שש שנים</a:t>
                      </a:r>
                      <a:endParaRPr lang="he-IL" dirty="0"/>
                    </a:p>
                  </a:txBody>
                  <a:tcPr/>
                </a:tc>
                <a:tc>
                  <a:txBody>
                    <a:bodyPr/>
                    <a:lstStyle/>
                    <a:p>
                      <a:pPr rtl="1"/>
                      <a:r>
                        <a:rPr lang="he-IL" dirty="0" smtClean="0"/>
                        <a:t>16</a:t>
                      </a:r>
                      <a:endParaRPr lang="he-IL" dirty="0"/>
                    </a:p>
                  </a:txBody>
                  <a:tcPr/>
                </a:tc>
                <a:tc>
                  <a:txBody>
                    <a:bodyPr/>
                    <a:lstStyle/>
                    <a:p>
                      <a:pPr rtl="1"/>
                      <a:r>
                        <a:rPr lang="he-IL" dirty="0" smtClean="0"/>
                        <a:t>14</a:t>
                      </a:r>
                      <a:endParaRPr lang="he-IL" dirty="0"/>
                    </a:p>
                  </a:txBody>
                  <a:tcPr/>
                </a:tc>
              </a:tr>
              <a:tr h="365760">
                <a:tc>
                  <a:txBody>
                    <a:bodyPr/>
                    <a:lstStyle/>
                    <a:p>
                      <a:pPr rtl="1"/>
                      <a:r>
                        <a:rPr lang="he-IL" dirty="0" smtClean="0"/>
                        <a:t>שבע שנים</a:t>
                      </a:r>
                    </a:p>
                  </a:txBody>
                  <a:tcPr/>
                </a:tc>
                <a:tc>
                  <a:txBody>
                    <a:bodyPr/>
                    <a:lstStyle/>
                    <a:p>
                      <a:pPr rtl="1"/>
                      <a:r>
                        <a:rPr lang="he-IL" dirty="0" smtClean="0"/>
                        <a:t>18</a:t>
                      </a:r>
                      <a:endParaRPr lang="he-IL" dirty="0"/>
                    </a:p>
                  </a:txBody>
                  <a:tcPr/>
                </a:tc>
                <a:tc>
                  <a:txBody>
                    <a:bodyPr/>
                    <a:lstStyle/>
                    <a:p>
                      <a:pPr rtl="1"/>
                      <a:r>
                        <a:rPr lang="he-IL" dirty="0" smtClean="0"/>
                        <a:t>15</a:t>
                      </a:r>
                      <a:endParaRPr lang="he-IL" dirty="0"/>
                    </a:p>
                  </a:txBody>
                  <a:tcPr/>
                </a:tc>
              </a:tr>
              <a:tr h="365760">
                <a:tc>
                  <a:txBody>
                    <a:bodyPr/>
                    <a:lstStyle/>
                    <a:p>
                      <a:pPr rtl="1"/>
                      <a:r>
                        <a:rPr lang="he-IL" dirty="0" smtClean="0"/>
                        <a:t>שמונה שנים</a:t>
                      </a:r>
                    </a:p>
                  </a:txBody>
                  <a:tcPr/>
                </a:tc>
                <a:tc>
                  <a:txBody>
                    <a:bodyPr/>
                    <a:lstStyle/>
                    <a:p>
                      <a:pPr rtl="1"/>
                      <a:r>
                        <a:rPr lang="he-IL" dirty="0" smtClean="0"/>
                        <a:t>19</a:t>
                      </a:r>
                      <a:endParaRPr lang="he-IL" dirty="0"/>
                    </a:p>
                  </a:txBody>
                  <a:tcPr/>
                </a:tc>
                <a:tc>
                  <a:txBody>
                    <a:bodyPr/>
                    <a:lstStyle/>
                    <a:p>
                      <a:pPr rtl="1"/>
                      <a:r>
                        <a:rPr lang="he-IL" dirty="0" smtClean="0"/>
                        <a:t>16</a:t>
                      </a:r>
                      <a:endParaRPr lang="he-IL" dirty="0"/>
                    </a:p>
                  </a:txBody>
                  <a:tcPr/>
                </a:tc>
              </a:tr>
              <a:tr h="365760">
                <a:tc>
                  <a:txBody>
                    <a:bodyPr/>
                    <a:lstStyle/>
                    <a:p>
                      <a:pPr rtl="1"/>
                      <a:r>
                        <a:rPr lang="he-IL" dirty="0" smtClean="0"/>
                        <a:t>תשע שנים</a:t>
                      </a:r>
                    </a:p>
                  </a:txBody>
                  <a:tcPr/>
                </a:tc>
                <a:tc>
                  <a:txBody>
                    <a:bodyPr/>
                    <a:lstStyle/>
                    <a:p>
                      <a:pPr rtl="1"/>
                      <a:r>
                        <a:rPr lang="he-IL" dirty="0" smtClean="0"/>
                        <a:t>20</a:t>
                      </a:r>
                      <a:endParaRPr lang="he-IL" dirty="0"/>
                    </a:p>
                  </a:txBody>
                  <a:tcPr/>
                </a:tc>
                <a:tc>
                  <a:txBody>
                    <a:bodyPr/>
                    <a:lstStyle/>
                    <a:p>
                      <a:pPr rtl="1"/>
                      <a:r>
                        <a:rPr lang="he-IL" dirty="0" smtClean="0"/>
                        <a:t>17</a:t>
                      </a:r>
                      <a:endParaRPr lang="he-IL" dirty="0"/>
                    </a:p>
                  </a:txBody>
                  <a:tcPr/>
                </a:tc>
              </a:tr>
              <a:tr h="365760">
                <a:tc>
                  <a:txBody>
                    <a:bodyPr/>
                    <a:lstStyle/>
                    <a:p>
                      <a:pPr rtl="1"/>
                      <a:r>
                        <a:rPr lang="he-IL" dirty="0" smtClean="0"/>
                        <a:t>עשר שנים</a:t>
                      </a:r>
                    </a:p>
                  </a:txBody>
                  <a:tcPr/>
                </a:tc>
                <a:tc>
                  <a:txBody>
                    <a:bodyPr/>
                    <a:lstStyle/>
                    <a:p>
                      <a:pPr rtl="1"/>
                      <a:r>
                        <a:rPr lang="he-IL" dirty="0" smtClean="0"/>
                        <a:t>21</a:t>
                      </a:r>
                      <a:endParaRPr lang="he-IL" dirty="0"/>
                    </a:p>
                  </a:txBody>
                  <a:tcPr/>
                </a:tc>
                <a:tc>
                  <a:txBody>
                    <a:bodyPr/>
                    <a:lstStyle/>
                    <a:p>
                      <a:pPr rtl="1"/>
                      <a:r>
                        <a:rPr lang="he-IL" dirty="0" smtClean="0"/>
                        <a:t>18</a:t>
                      </a:r>
                      <a:endParaRPr lang="he-IL" dirty="0"/>
                    </a:p>
                  </a:txBody>
                  <a:tcPr/>
                </a:tc>
              </a:tr>
            </a:tbl>
          </a:graphicData>
        </a:graphic>
      </p:graphicFrame>
    </p:spTree>
  </p:cSld>
  <p:clrMapOvr>
    <a:masterClrMapping/>
  </p:clrMapOvr>
  <p:transition spd="med" advTm="5000">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7030A0"/>
                </a:solidFill>
                <a:cs typeface="David" pitchFamily="2" charset="-79"/>
              </a:rPr>
              <a:t>חופשה</a:t>
            </a:r>
            <a:endParaRPr lang="he-IL" dirty="0"/>
          </a:p>
        </p:txBody>
      </p:sp>
      <p:sp>
        <p:nvSpPr>
          <p:cNvPr id="3" name="מציין מיקום תוכן 2"/>
          <p:cNvSpPr>
            <a:spLocks noGrp="1"/>
          </p:cNvSpPr>
          <p:nvPr>
            <p:ph idx="1"/>
          </p:nvPr>
        </p:nvSpPr>
        <p:spPr/>
        <p:txBody>
          <a:bodyPr>
            <a:normAutofit fontScale="55000" lnSpcReduction="20000"/>
          </a:bodyPr>
          <a:lstStyle/>
          <a:p>
            <a:pPr>
              <a:buFont typeface="Wingdings" pitchFamily="2" charset="2"/>
              <a:buChar char="v"/>
            </a:pPr>
            <a:r>
              <a:rPr lang="he-IL" dirty="0" smtClean="0"/>
              <a:t>על העובד לנצל לפחות 10 ימי חופשה בשנה קלנדארית (מגבלה זו לא תחול מיום תחילת עבודתו של העובד ועד לתום אותה שנה קלנדארית).</a:t>
            </a:r>
          </a:p>
          <a:p>
            <a:pPr>
              <a:buFont typeface="Wingdings" pitchFamily="2" charset="2"/>
              <a:buChar char="v"/>
            </a:pPr>
            <a:r>
              <a:rPr lang="he-IL" sz="3300" dirty="0" smtClean="0"/>
              <a:t>מעסיק רשאי להוציא את עובדיו לחופשה מרוכזת, אם אורכה של החופשה עולה על 7 ימים המעסיק נדרש ליידע את עובדיו לפחות 14 יום לפני מועד החופשה. במידה ולעובד אין ימי חופשה המעסיק לא יכול לאלץ את העובד לצאת לחופשה המרוכזת ואם כן המעסיק נדרש לשלם לעובד.</a:t>
            </a:r>
          </a:p>
          <a:p>
            <a:pPr>
              <a:buFont typeface="Wingdings" pitchFamily="2" charset="2"/>
              <a:buChar char="v"/>
            </a:pPr>
            <a:r>
              <a:rPr lang="he-IL" sz="3300" dirty="0" smtClean="0"/>
              <a:t>על העובד להודיע למעבידו 30 יום מראש על כוונתו לצאת לחופשה.</a:t>
            </a:r>
            <a:endParaRPr lang="en-US" sz="3300" dirty="0" smtClean="0"/>
          </a:p>
          <a:p>
            <a:pPr marL="342900" lvl="2" indent="-342900">
              <a:buFont typeface="Wingdings" pitchFamily="2" charset="2"/>
              <a:buChar char="v"/>
            </a:pPr>
            <a:endParaRPr lang="en-US" sz="3200" dirty="0" smtClean="0"/>
          </a:p>
          <a:p>
            <a:pPr>
              <a:buNone/>
            </a:pPr>
            <a:r>
              <a:rPr lang="he-IL" u="sng" dirty="0" smtClean="0"/>
              <a:t>פדיון חופשה- </a:t>
            </a:r>
            <a:r>
              <a:rPr lang="he-IL" dirty="0" smtClean="0"/>
              <a:t>בסיום יחסי עובד מעביד.(פטור מדמי ביטוח לאומי).</a:t>
            </a:r>
          </a:p>
          <a:p>
            <a:pPr>
              <a:buNone/>
            </a:pPr>
            <a:r>
              <a:rPr lang="he-IL" u="sng" dirty="0" smtClean="0"/>
              <a:t>תמורת חופשה- </a:t>
            </a:r>
            <a:r>
              <a:rPr lang="he-IL" dirty="0" smtClean="0"/>
              <a:t>במהלך יחסי העבודה.</a:t>
            </a:r>
          </a:p>
          <a:p>
            <a:endParaRPr lang="he-IL" dirty="0" smtClean="0"/>
          </a:p>
          <a:p>
            <a:pPr>
              <a:buNone/>
            </a:pPr>
            <a:r>
              <a:rPr lang="he-IL" b="1" u="sng" dirty="0" smtClean="0"/>
              <a:t>חישוב חופשה:</a:t>
            </a:r>
          </a:p>
          <a:p>
            <a:pPr>
              <a:buFont typeface="Wingdings" pitchFamily="2" charset="2"/>
              <a:buChar char="v"/>
            </a:pPr>
            <a:r>
              <a:rPr lang="he-IL" dirty="0" smtClean="0"/>
              <a:t>עובד גלובלי- שכר יסוד / 21.6 * מס' ימי חופשה</a:t>
            </a:r>
          </a:p>
          <a:p>
            <a:pPr>
              <a:buFont typeface="Wingdings" pitchFamily="2" charset="2"/>
              <a:buChar char="v"/>
            </a:pPr>
            <a:r>
              <a:rPr lang="he-IL" dirty="0" smtClean="0"/>
              <a:t>עובד יומי- שכר העבודה היומי הממוצע כשהוא מוכפל במספר ימי החופשה.</a:t>
            </a:r>
          </a:p>
          <a:p>
            <a:pPr>
              <a:buNone/>
            </a:pPr>
            <a:r>
              <a:rPr lang="he-IL" dirty="0" smtClean="0"/>
              <a:t>		       שכר העבודה היומי הממוצע מחושב לפי השכר הממוצע בשלשת החודשים </a:t>
            </a:r>
          </a:p>
          <a:p>
            <a:pPr>
              <a:buNone/>
            </a:pPr>
            <a:r>
              <a:rPr lang="he-IL" dirty="0" smtClean="0"/>
              <a:t>                     לפני החופשה או השכר הממוצע ברבע השנה המלא ביותר שב-12 החודשים</a:t>
            </a:r>
          </a:p>
          <a:p>
            <a:pPr>
              <a:buNone/>
            </a:pPr>
            <a:r>
              <a:rPr lang="he-IL" dirty="0" smtClean="0"/>
              <a:t>                     שקדמו לחופשה וחלוקתו ל-90.</a:t>
            </a:r>
          </a:p>
          <a:p>
            <a:endParaRPr lang="he-IL" dirty="0"/>
          </a:p>
        </p:txBody>
      </p:sp>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4</a:t>
            </a:fld>
            <a:endParaRPr lang="he-IL"/>
          </a:p>
        </p:txBody>
      </p:sp>
    </p:spTree>
  </p:cSld>
  <p:clrMapOvr>
    <a:masterClrMapping/>
  </p:clrMapOvr>
  <p:transition spd="med" advTm="5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7030A0"/>
                </a:solidFill>
                <a:cs typeface="David" pitchFamily="2" charset="-79"/>
              </a:rPr>
              <a:t>מחלה</a:t>
            </a:r>
            <a:endParaRPr lang="he-IL" b="1" dirty="0">
              <a:solidFill>
                <a:srgbClr val="7030A0"/>
              </a:solidFill>
              <a:cs typeface="David" pitchFamily="2" charset="-79"/>
            </a:endParaRPr>
          </a:p>
        </p:txBody>
      </p:sp>
      <p:sp>
        <p:nvSpPr>
          <p:cNvPr id="3" name="מציין מיקום תוכן 2"/>
          <p:cNvSpPr>
            <a:spLocks noGrp="1"/>
          </p:cNvSpPr>
          <p:nvPr>
            <p:ph idx="1"/>
          </p:nvPr>
        </p:nvSpPr>
        <p:spPr/>
        <p:txBody>
          <a:bodyPr>
            <a:normAutofit fontScale="62500" lnSpcReduction="20000"/>
          </a:bodyPr>
          <a:lstStyle/>
          <a:p>
            <a:pPr>
              <a:buFont typeface="Wingdings" pitchFamily="2" charset="2"/>
              <a:buChar char="v"/>
            </a:pPr>
            <a:r>
              <a:rPr lang="he-IL" dirty="0" smtClean="0"/>
              <a:t>עובד זכאי ליום וחצי לכל חודש עבודה מלא, סה"כ 18 ימים בשנה.</a:t>
            </a:r>
          </a:p>
          <a:p>
            <a:pPr>
              <a:buNone/>
            </a:pPr>
            <a:r>
              <a:rPr lang="he-IL" b="1" u="sng" dirty="0" smtClean="0"/>
              <a:t>שיעור דמי מחלה:</a:t>
            </a:r>
          </a:p>
          <a:p>
            <a:pPr>
              <a:buFont typeface="Wingdings" pitchFamily="2" charset="2"/>
              <a:buChar char="v"/>
            </a:pPr>
            <a:r>
              <a:rPr lang="he-IL" dirty="0" smtClean="0"/>
              <a:t>על היום הראשון למחלה- לא זכאים לתשלום (ניתן להמיר ליום חופשה)</a:t>
            </a:r>
          </a:p>
          <a:p>
            <a:pPr>
              <a:buFont typeface="Wingdings" pitchFamily="2" charset="2"/>
              <a:buChar char="v"/>
            </a:pPr>
            <a:r>
              <a:rPr lang="he-IL" dirty="0" smtClean="0"/>
              <a:t>על היום השני והשלישי- מחצית מהסכום</a:t>
            </a:r>
          </a:p>
          <a:p>
            <a:pPr>
              <a:buFont typeface="Wingdings" pitchFamily="2" charset="2"/>
              <a:buChar char="v"/>
            </a:pPr>
            <a:r>
              <a:rPr lang="he-IL" dirty="0" smtClean="0"/>
              <a:t>החל מהיום הרביעי- תשלום מלא</a:t>
            </a:r>
          </a:p>
          <a:p>
            <a:endParaRPr lang="he-IL" dirty="0" smtClean="0"/>
          </a:p>
          <a:p>
            <a:pPr>
              <a:buFont typeface="Wingdings" pitchFamily="2" charset="2"/>
              <a:buChar char="v"/>
            </a:pPr>
            <a:r>
              <a:rPr lang="he-IL" dirty="0" smtClean="0"/>
              <a:t>עובד בשכר יומי/שעתי יקבל דמי מחלה בגובה השכר הממוצע במשך 3 חודשים שקדמו למחלתו.</a:t>
            </a:r>
          </a:p>
          <a:p>
            <a:endParaRPr lang="he-IL" dirty="0" smtClean="0"/>
          </a:p>
          <a:p>
            <a:pPr>
              <a:buFont typeface="Wingdings" pitchFamily="2" charset="2"/>
              <a:buChar char="v"/>
            </a:pPr>
            <a:r>
              <a:rPr lang="he-IL" dirty="0" smtClean="0"/>
              <a:t>מחלת ילד- 8 ימים בשנה מתוך הצבור לזכותו.</a:t>
            </a:r>
          </a:p>
          <a:p>
            <a:pPr>
              <a:buFont typeface="Wingdings" pitchFamily="2" charset="2"/>
              <a:buChar char="v"/>
            </a:pPr>
            <a:r>
              <a:rPr lang="he-IL" dirty="0" smtClean="0"/>
              <a:t>מחלת בן זוג- 6 ימים בשנה מתוך הצבור לזכותו.</a:t>
            </a:r>
          </a:p>
          <a:p>
            <a:pPr>
              <a:buFont typeface="Wingdings" pitchFamily="2" charset="2"/>
              <a:buChar char="v"/>
            </a:pPr>
            <a:r>
              <a:rPr lang="he-IL" dirty="0" smtClean="0"/>
              <a:t>מחלת הורה- אם ההורים הגיעו לגיל 65, 6 ימים בשנה.</a:t>
            </a:r>
          </a:p>
          <a:p>
            <a:endParaRPr lang="he-IL" dirty="0" smtClean="0"/>
          </a:p>
          <a:p>
            <a:pPr>
              <a:buFont typeface="Wingdings" pitchFamily="2" charset="2"/>
              <a:buChar char="v"/>
            </a:pPr>
            <a:r>
              <a:rPr lang="he-IL" dirty="0" smtClean="0"/>
              <a:t>החוק אוסר על פיטוריו של עובד בתקופת היעדרותו מהעבודה בגין מחלה.</a:t>
            </a:r>
          </a:p>
          <a:p>
            <a:pPr>
              <a:buNone/>
            </a:pPr>
            <a:endParaRPr lang="he-IL" dirty="0"/>
          </a:p>
        </p:txBody>
      </p:sp>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5</a:t>
            </a:fld>
            <a:endParaRPr lang="he-IL"/>
          </a:p>
        </p:txBody>
      </p:sp>
    </p:spTree>
  </p:cSld>
  <p:clrMapOvr>
    <a:masterClrMapping/>
  </p:clrMapOvr>
  <p:transition spd="med" advTm="5000">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7030A0"/>
                </a:solidFill>
                <a:cs typeface="David" pitchFamily="2" charset="-79"/>
              </a:rPr>
              <a:t>הבראה</a:t>
            </a:r>
            <a:endParaRPr lang="he-IL" b="1" dirty="0">
              <a:solidFill>
                <a:srgbClr val="7030A0"/>
              </a:solidFill>
              <a:cs typeface="David" pitchFamily="2" charset="-79"/>
            </a:endParaRPr>
          </a:p>
        </p:txBody>
      </p:sp>
      <p:sp>
        <p:nvSpPr>
          <p:cNvPr id="3" name="מציין מיקום תוכן 2"/>
          <p:cNvSpPr>
            <a:spLocks noGrp="1"/>
          </p:cNvSpPr>
          <p:nvPr>
            <p:ph idx="1"/>
          </p:nvPr>
        </p:nvSpPr>
        <p:spPr/>
        <p:txBody>
          <a:bodyPr>
            <a:normAutofit fontScale="47500" lnSpcReduction="20000"/>
          </a:bodyPr>
          <a:lstStyle/>
          <a:p>
            <a:pPr>
              <a:buNone/>
            </a:pPr>
            <a:r>
              <a:rPr lang="he-IL" dirty="0" smtClean="0"/>
              <a:t>	מספר ימי ההבראה מחושבים בהתאם לוותק שצבר העובד במקום העבודה.(נכון לשנת 2014 יום הבראה מחושב לפי 378 ש"ח).</a:t>
            </a:r>
          </a:p>
          <a:p>
            <a:pPr>
              <a:buNone/>
            </a:pPr>
            <a:r>
              <a:rPr lang="he-IL" b="1" u="sng" dirty="0" smtClean="0"/>
              <a:t>זכאות להבראה:</a:t>
            </a:r>
          </a:p>
          <a:p>
            <a:r>
              <a:rPr lang="he-IL" dirty="0" smtClean="0"/>
              <a:t>שנה ראשונה- 5 ימים</a:t>
            </a:r>
          </a:p>
          <a:p>
            <a:r>
              <a:rPr lang="he-IL" dirty="0" smtClean="0"/>
              <a:t>שנה שנייה ושלישית- 6 ימים</a:t>
            </a:r>
          </a:p>
          <a:p>
            <a:r>
              <a:rPr lang="he-IL" dirty="0" smtClean="0"/>
              <a:t>שנה רביעית עד עשירית- 7 ימים</a:t>
            </a:r>
          </a:p>
          <a:p>
            <a:r>
              <a:rPr lang="he-IL" dirty="0" smtClean="0"/>
              <a:t>שנה אחת עשרה עד החמש עשרה- 8 ימים</a:t>
            </a:r>
          </a:p>
          <a:p>
            <a:r>
              <a:rPr lang="he-IL" dirty="0" smtClean="0"/>
              <a:t>שנה שש עשרה עד התשע עשרה- 9 ימים</a:t>
            </a:r>
          </a:p>
          <a:p>
            <a:r>
              <a:rPr lang="he-IL" dirty="0" smtClean="0"/>
              <a:t>שנה עשרים ואילך- 10 ימים</a:t>
            </a:r>
          </a:p>
          <a:p>
            <a:endParaRPr lang="he-IL" dirty="0" smtClean="0"/>
          </a:p>
          <a:p>
            <a:pPr>
              <a:buFont typeface="Wingdings" pitchFamily="2" charset="2"/>
              <a:buChar char="v"/>
            </a:pPr>
            <a:r>
              <a:rPr lang="he-IL" dirty="0" smtClean="0"/>
              <a:t>דמי ההבראה מחושבים באופן יחסי לפי חלקיות המשרה או באופן יחסי לתקופת העסקה חלקית במהלך השנה.</a:t>
            </a:r>
          </a:p>
          <a:p>
            <a:pPr>
              <a:buFont typeface="Wingdings" pitchFamily="2" charset="2"/>
              <a:buChar char="v"/>
            </a:pPr>
            <a:r>
              <a:rPr lang="he-IL" dirty="0" smtClean="0"/>
              <a:t>את דמי ההבראה ניתן לשלם ב-3 דרכים אפשריות- בתשלום אחת לשנה, בתשלומים חודשיים או ע"י מימון של נופש.</a:t>
            </a:r>
          </a:p>
          <a:p>
            <a:pPr>
              <a:buFont typeface="Wingdings" pitchFamily="2" charset="2"/>
              <a:buChar char="v"/>
            </a:pPr>
            <a:r>
              <a:rPr lang="he-IL" dirty="0" smtClean="0"/>
              <a:t>דמי ההבראה משולמים לרוב כתוספת לאחת המשכורות של חודשי הקיץ.</a:t>
            </a:r>
          </a:p>
          <a:p>
            <a:pPr>
              <a:buFont typeface="Wingdings" pitchFamily="2" charset="2"/>
              <a:buChar char="v"/>
            </a:pPr>
            <a:r>
              <a:rPr lang="he-IL" dirty="0" smtClean="0"/>
              <a:t>עובד שעד למועד תשלום דמי ההבראה טרם השלים שנה במקום העבודה, יקבל את דמי ההבראה במועד החלוקה הבא. בדמי ההבראה שיקבל תשוקלל גם חלקיות השנה הקודמת לאותה שנה.</a:t>
            </a:r>
          </a:p>
          <a:p>
            <a:pPr>
              <a:buFont typeface="Wingdings" pitchFamily="2" charset="2"/>
              <a:buChar char="v"/>
            </a:pPr>
            <a:r>
              <a:rPr lang="he-IL" dirty="0" smtClean="0"/>
              <a:t>יש לשים לב שרכיב ההבראה חייב בפריסה לביטוח לאומי.</a:t>
            </a:r>
            <a:endParaRPr lang="he-IL" dirty="0"/>
          </a:p>
        </p:txBody>
      </p:sp>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6</a:t>
            </a:fld>
            <a:endParaRPr lang="he-IL"/>
          </a:p>
        </p:txBody>
      </p:sp>
    </p:spTree>
  </p:cSld>
  <p:clrMapOvr>
    <a:masterClrMapping/>
  </p:clrMapOvr>
  <p:transition spd="med" advTm="5000">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7030A0"/>
                </a:solidFill>
                <a:cs typeface="David" pitchFamily="2" charset="-79"/>
              </a:rPr>
              <a:t>שעות נוספות</a:t>
            </a:r>
            <a:endParaRPr lang="he-IL" b="1" dirty="0">
              <a:solidFill>
                <a:srgbClr val="7030A0"/>
              </a:solidFill>
              <a:cs typeface="David" pitchFamily="2" charset="-79"/>
            </a:endParaRPr>
          </a:p>
        </p:txBody>
      </p:sp>
      <p:sp>
        <p:nvSpPr>
          <p:cNvPr id="3" name="מציין מיקום תוכן 2"/>
          <p:cNvSpPr>
            <a:spLocks noGrp="1"/>
          </p:cNvSpPr>
          <p:nvPr>
            <p:ph idx="1"/>
          </p:nvPr>
        </p:nvSpPr>
        <p:spPr/>
        <p:txBody>
          <a:bodyPr>
            <a:normAutofit fontScale="55000" lnSpcReduction="20000"/>
          </a:bodyPr>
          <a:lstStyle/>
          <a:p>
            <a:pPr>
              <a:buNone/>
            </a:pPr>
            <a:r>
              <a:rPr lang="he-IL" dirty="0" smtClean="0"/>
              <a:t>	כל עבודה בשעות העוברות את מכסת השעות </a:t>
            </a:r>
            <a:r>
              <a:rPr lang="he-IL" b="1" dirty="0" smtClean="0"/>
              <a:t>ביום</a:t>
            </a:r>
            <a:r>
              <a:rPr lang="he-IL" dirty="0" smtClean="0"/>
              <a:t> עבודה מלא או </a:t>
            </a:r>
            <a:r>
              <a:rPr lang="he-IL" b="1" dirty="0" smtClean="0"/>
              <a:t>בשבוע</a:t>
            </a:r>
            <a:r>
              <a:rPr lang="he-IL" dirty="0" smtClean="0"/>
              <a:t> עבודה מלא מוגדרת כהעסקה בשעות נוספות ומזכה את העובד בגמול עבור שעות נוספות.</a:t>
            </a:r>
          </a:p>
          <a:p>
            <a:r>
              <a:rPr lang="he-IL" b="1" u="sng" dirty="0" smtClean="0"/>
              <a:t>מי זכאי?</a:t>
            </a:r>
          </a:p>
          <a:p>
            <a:pPr>
              <a:buFont typeface="Wingdings" pitchFamily="2" charset="2"/>
              <a:buChar char="v"/>
            </a:pPr>
            <a:r>
              <a:rPr lang="he-IL" dirty="0" smtClean="0"/>
              <a:t>עובד בשבוע עבודה של 5 ימים זכאי לגמול שעות נוספות החל משעת העבודה </a:t>
            </a:r>
            <a:r>
              <a:rPr lang="he-IL" b="1" dirty="0" smtClean="0"/>
              <a:t>העשירית</a:t>
            </a:r>
            <a:r>
              <a:rPr lang="he-IL" dirty="0" smtClean="0"/>
              <a:t>.</a:t>
            </a:r>
          </a:p>
          <a:p>
            <a:pPr>
              <a:buFont typeface="Wingdings" pitchFamily="2" charset="2"/>
              <a:buChar char="v"/>
            </a:pPr>
            <a:r>
              <a:rPr lang="he-IL" dirty="0" smtClean="0"/>
              <a:t>עובד בשבוע עבודה של 6 ימים זכאי לגמול שעות נוספות החל משעת העבודה </a:t>
            </a:r>
            <a:r>
              <a:rPr lang="he-IL" b="1" dirty="0" smtClean="0"/>
              <a:t>התשיעית</a:t>
            </a:r>
            <a:r>
              <a:rPr lang="he-IL" dirty="0" smtClean="0"/>
              <a:t>.</a:t>
            </a:r>
          </a:p>
          <a:p>
            <a:pPr>
              <a:buFont typeface="Wingdings" pitchFamily="2" charset="2"/>
              <a:buChar char="v"/>
            </a:pPr>
            <a:r>
              <a:rPr lang="he-IL" dirty="0" smtClean="0"/>
              <a:t>בחגים: בשבוע עבודה של 5 ימים החל מהשעה התשיעית, ובשבוע עבודה של 6 ימים החל מהשעה השמינית.</a:t>
            </a:r>
          </a:p>
          <a:p>
            <a:endParaRPr lang="he-IL" dirty="0" smtClean="0"/>
          </a:p>
          <a:p>
            <a:r>
              <a:rPr lang="he-IL" b="1" u="sng" dirty="0" smtClean="0"/>
              <a:t>גובה הגמול:</a:t>
            </a:r>
          </a:p>
          <a:p>
            <a:pPr>
              <a:buFont typeface="Wingdings" pitchFamily="2" charset="2"/>
              <a:buChar char="v"/>
            </a:pPr>
            <a:r>
              <a:rPr lang="he-IL" dirty="0" smtClean="0"/>
              <a:t>תשלום של 125% משכר שעת עבודה רגילה עבור השעתיים הנוספות הראשונות ביום עבודה.</a:t>
            </a:r>
          </a:p>
          <a:p>
            <a:pPr>
              <a:buFont typeface="Wingdings" pitchFamily="2" charset="2"/>
              <a:buChar char="v"/>
            </a:pPr>
            <a:r>
              <a:rPr lang="he-IL" dirty="0" smtClean="0"/>
              <a:t>תשלום של 150% מהשעה השלישית ואילך.</a:t>
            </a:r>
          </a:p>
          <a:p>
            <a:pPr>
              <a:buFont typeface="Wingdings" pitchFamily="2" charset="2"/>
              <a:buChar char="v"/>
            </a:pPr>
            <a:r>
              <a:rPr lang="he-IL" dirty="0" smtClean="0"/>
              <a:t>תשלום של 175% או 200% עבור שעות נוספות ביום המנוחה השבועית.</a:t>
            </a:r>
          </a:p>
          <a:p>
            <a:endParaRPr lang="he-IL" dirty="0" smtClean="0"/>
          </a:p>
          <a:p>
            <a:endParaRPr lang="he-IL" dirty="0" smtClean="0"/>
          </a:p>
        </p:txBody>
      </p:sp>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7</a:t>
            </a:fld>
            <a:endParaRPr lang="he-IL"/>
          </a:p>
        </p:txBody>
      </p:sp>
    </p:spTree>
  </p:cSld>
  <p:clrMapOvr>
    <a:masterClrMapping/>
  </p:clrMapOvr>
  <p:transition spd="med" advTm="5000">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7030A0"/>
                </a:solidFill>
                <a:cs typeface="David" pitchFamily="2" charset="-79"/>
              </a:rPr>
              <a:t>חגים</a:t>
            </a:r>
            <a:endParaRPr lang="he-IL" b="1" dirty="0">
              <a:solidFill>
                <a:srgbClr val="7030A0"/>
              </a:solidFill>
              <a:cs typeface="David" pitchFamily="2" charset="-79"/>
            </a:endParaRPr>
          </a:p>
        </p:txBody>
      </p:sp>
      <p:sp>
        <p:nvSpPr>
          <p:cNvPr id="3" name="מציין מיקום תוכן 2"/>
          <p:cNvSpPr>
            <a:spLocks noGrp="1"/>
          </p:cNvSpPr>
          <p:nvPr>
            <p:ph idx="1"/>
          </p:nvPr>
        </p:nvSpPr>
        <p:spPr/>
        <p:txBody>
          <a:bodyPr>
            <a:normAutofit fontScale="70000" lnSpcReduction="20000"/>
          </a:bodyPr>
          <a:lstStyle/>
          <a:p>
            <a:pPr>
              <a:buFont typeface="Wingdings" pitchFamily="2" charset="2"/>
              <a:buChar char="v"/>
            </a:pPr>
            <a:r>
              <a:rPr lang="he-IL" dirty="0" smtClean="0"/>
              <a:t>עובדים זכאים לתשלום מלא עבור 9 ימי חג בשנה שאינם חלים בשבת.</a:t>
            </a:r>
          </a:p>
          <a:p>
            <a:pPr>
              <a:buFont typeface="Wingdings" pitchFamily="2" charset="2"/>
              <a:buChar char="v"/>
            </a:pPr>
            <a:r>
              <a:rPr lang="he-IL" dirty="0" smtClean="0"/>
              <a:t>גובה התשלום לעובד שעתי/יומי- מספר שעות ממוצע ליום לפי השנה האחרונה.</a:t>
            </a:r>
          </a:p>
          <a:p>
            <a:pPr>
              <a:buNone/>
            </a:pPr>
            <a:r>
              <a:rPr lang="he-IL" b="1" u="sng" dirty="0" smtClean="0"/>
              <a:t>מי זכאי?</a:t>
            </a:r>
          </a:p>
          <a:p>
            <a:pPr>
              <a:buFont typeface="Wingdings" pitchFamily="2" charset="2"/>
              <a:buChar char="v"/>
            </a:pPr>
            <a:r>
              <a:rPr lang="he-IL" dirty="0" smtClean="0"/>
              <a:t>עובד שהשלים שלושה חודשי עבודה במקום העבודה, בתנאי שעבד ביום שלפני החג וביום שאחריו אלא אם כן ההעדרות נעשתה בהסכמת המעסיק.</a:t>
            </a:r>
          </a:p>
          <a:p>
            <a:pPr>
              <a:buNone/>
            </a:pPr>
            <a:r>
              <a:rPr lang="he-IL" b="1" u="sng" dirty="0" smtClean="0"/>
              <a:t>שעות עבודה בערבי חג:</a:t>
            </a:r>
          </a:p>
          <a:p>
            <a:pPr>
              <a:buFont typeface="Wingdings" pitchFamily="2" charset="2"/>
              <a:buChar char="v"/>
            </a:pPr>
            <a:r>
              <a:rPr lang="he-IL" dirty="0" smtClean="0"/>
              <a:t>במקומות שבהם עובדים 6 ימים בשבוע- יום העבודה בערב החג יהיה בן 7 שעות (כל שעה מעבר לכך היא שעה נוספת)</a:t>
            </a:r>
          </a:p>
          <a:p>
            <a:pPr>
              <a:buFont typeface="Wingdings" pitchFamily="2" charset="2"/>
              <a:buChar char="v"/>
            </a:pPr>
            <a:r>
              <a:rPr lang="he-IL" dirty="0" smtClean="0"/>
              <a:t>במקומות שבהם עובדים 5 ימים בשבוע- יום העבודה בערב החג יהיה בן 8 שעות בתשלום של 9 שעות או אם יום העבודה של 7 שעות בתשלום של 8 שעות.</a:t>
            </a:r>
          </a:p>
          <a:p>
            <a:endParaRPr lang="he-IL" dirty="0" smtClean="0"/>
          </a:p>
          <a:p>
            <a:endParaRPr lang="he-IL" dirty="0"/>
          </a:p>
        </p:txBody>
      </p:sp>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8</a:t>
            </a:fld>
            <a:endParaRPr lang="he-IL"/>
          </a:p>
        </p:txBody>
      </p:sp>
    </p:spTree>
  </p:cSld>
  <p:clrMapOvr>
    <a:masterClrMapping/>
  </p:clrMapOvr>
  <p:transition spd="med" advTm="5000">
    <p:pull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7030A0"/>
                </a:solidFill>
                <a:cs typeface="David" pitchFamily="2" charset="-79"/>
              </a:rPr>
              <a:t>נקודות זיכוי</a:t>
            </a:r>
            <a:endParaRPr lang="he-IL" b="1" dirty="0">
              <a:solidFill>
                <a:srgbClr val="7030A0"/>
              </a:solidFill>
              <a:cs typeface="David" pitchFamily="2" charset="-79"/>
            </a:endParaRPr>
          </a:p>
        </p:txBody>
      </p:sp>
      <p:sp>
        <p:nvSpPr>
          <p:cNvPr id="3" name="מציין מיקום תוכן 2"/>
          <p:cNvSpPr>
            <a:spLocks noGrp="1"/>
          </p:cNvSpPr>
          <p:nvPr>
            <p:ph idx="1"/>
          </p:nvPr>
        </p:nvSpPr>
        <p:spPr/>
        <p:txBody>
          <a:bodyPr>
            <a:normAutofit fontScale="40000" lnSpcReduction="20000"/>
          </a:bodyPr>
          <a:lstStyle/>
          <a:p>
            <a:pPr>
              <a:buNone/>
            </a:pPr>
            <a:r>
              <a:rPr lang="he-IL" dirty="0" smtClean="0"/>
              <a:t>ערך נקודת זיכוי לשנת 2014= 218 ש"ח.</a:t>
            </a:r>
          </a:p>
          <a:p>
            <a:endParaRPr lang="he-IL" dirty="0" smtClean="0"/>
          </a:p>
          <a:p>
            <a:pPr>
              <a:buNone/>
            </a:pPr>
            <a:r>
              <a:rPr lang="he-IL" b="1" u="sng" dirty="0" smtClean="0"/>
              <a:t>זכאות לנקודות זיכוי:</a:t>
            </a:r>
          </a:p>
          <a:p>
            <a:pPr marL="514350" indent="-514350">
              <a:buNone/>
            </a:pPr>
            <a:r>
              <a:rPr lang="he-IL" dirty="0" smtClean="0"/>
              <a:t>1. תושב ישראל- </a:t>
            </a:r>
            <a:r>
              <a:rPr lang="he-IL" b="1" dirty="0" smtClean="0"/>
              <a:t>2.25</a:t>
            </a:r>
          </a:p>
          <a:p>
            <a:pPr marL="514350" indent="-514350">
              <a:buNone/>
            </a:pPr>
            <a:r>
              <a:rPr lang="he-IL" dirty="0" smtClean="0"/>
              <a:t>2. אישה עובדת- </a:t>
            </a:r>
            <a:r>
              <a:rPr lang="he-IL" b="1" dirty="0" smtClean="0"/>
              <a:t>0.5</a:t>
            </a:r>
          </a:p>
          <a:p>
            <a:pPr marL="514350" indent="-514350">
              <a:buNone/>
            </a:pPr>
            <a:r>
              <a:rPr lang="he-IL" dirty="0" smtClean="0"/>
              <a:t>3. נער/נערה- </a:t>
            </a:r>
            <a:r>
              <a:rPr lang="he-IL" b="1" dirty="0" smtClean="0"/>
              <a:t>1</a:t>
            </a:r>
          </a:p>
          <a:p>
            <a:pPr marL="514350" indent="-514350">
              <a:buNone/>
            </a:pPr>
            <a:r>
              <a:rPr lang="he-IL" dirty="0" smtClean="0"/>
              <a:t>5. הורה המשתתף בכלכלת ילדיו שאינם בחזקתו- </a:t>
            </a:r>
            <a:r>
              <a:rPr lang="he-IL" b="1" dirty="0" smtClean="0"/>
              <a:t>1</a:t>
            </a:r>
          </a:p>
          <a:p>
            <a:pPr marL="514350" indent="-514350">
              <a:buNone/>
            </a:pPr>
            <a:r>
              <a:rPr lang="he-IL" dirty="0" smtClean="0"/>
              <a:t>6. גרוש שמשלם מזונות לבת זוגו לשעבר (ולא לילדים) ונשוי בשנית- </a:t>
            </a:r>
            <a:r>
              <a:rPr lang="he-IL" b="1" dirty="0" smtClean="0"/>
              <a:t>1</a:t>
            </a:r>
          </a:p>
          <a:p>
            <a:pPr marL="514350" indent="-514350">
              <a:buNone/>
            </a:pPr>
            <a:r>
              <a:rPr lang="he-IL" dirty="0" smtClean="0"/>
              <a:t>7. הורות משותפת- </a:t>
            </a:r>
            <a:r>
              <a:rPr lang="he-IL" b="1" dirty="0" smtClean="0"/>
              <a:t>1</a:t>
            </a:r>
          </a:p>
          <a:p>
            <a:pPr marL="514350" indent="-514350">
              <a:buNone/>
            </a:pPr>
            <a:r>
              <a:rPr lang="he-IL" dirty="0" smtClean="0"/>
              <a:t>8. הורה החי בנפרד- </a:t>
            </a:r>
            <a:r>
              <a:rPr lang="he-IL" b="1" dirty="0" smtClean="0"/>
              <a:t>1</a:t>
            </a:r>
            <a:r>
              <a:rPr lang="he-IL" dirty="0" smtClean="0"/>
              <a:t> נק' זיכוי עבור ילדים בחזקתו ולא בגין פעוט.</a:t>
            </a:r>
            <a:endParaRPr lang="he-IL" b="1" dirty="0" smtClean="0"/>
          </a:p>
          <a:p>
            <a:pPr marL="514350" indent="-514350">
              <a:buNone/>
            </a:pPr>
            <a:r>
              <a:rPr lang="he-IL" dirty="0" smtClean="0"/>
              <a:t>9. בגין פעוטים לגבר נשוי- </a:t>
            </a:r>
            <a:r>
              <a:rPr lang="he-IL" b="1" dirty="0" smtClean="0"/>
              <a:t>1 </a:t>
            </a:r>
            <a:r>
              <a:rPr lang="he-IL" dirty="0" smtClean="0"/>
              <a:t>נק' זיכוי למספר הילדים שנולדו בשנת המס ו/או שימלאו להם 3 שנים בשנת המס.</a:t>
            </a:r>
          </a:p>
          <a:p>
            <a:pPr marL="514350" indent="-514350">
              <a:buNone/>
            </a:pPr>
            <a:r>
              <a:rPr lang="he-IL" b="1" dirty="0" smtClean="0"/>
              <a:t>                                      2 </a:t>
            </a:r>
            <a:r>
              <a:rPr lang="he-IL" dirty="0" smtClean="0"/>
              <a:t>נק' זיכוי למספר הילדים שימלאו להם שנה אחת ו/או שנתיים בשנת המס.</a:t>
            </a:r>
          </a:p>
          <a:p>
            <a:pPr marL="514350" indent="-514350">
              <a:buNone/>
            </a:pPr>
            <a:r>
              <a:rPr lang="he-IL" dirty="0" smtClean="0"/>
              <a:t>10. בגין ילדים שבחזקת אשה- </a:t>
            </a:r>
            <a:r>
              <a:rPr lang="he-IL" b="1" dirty="0" smtClean="0"/>
              <a:t>0.5</a:t>
            </a:r>
            <a:r>
              <a:rPr lang="he-IL" dirty="0" smtClean="0"/>
              <a:t> נק' זיכוי למספר הילדים שנולדו בשנת המס או שימלאו להם 18 שנים בשנת המס</a:t>
            </a:r>
            <a:r>
              <a:rPr lang="he-IL" b="1" dirty="0" smtClean="0"/>
              <a:t>.</a:t>
            </a:r>
          </a:p>
          <a:p>
            <a:pPr marL="514350" indent="-514350">
              <a:buNone/>
            </a:pPr>
            <a:r>
              <a:rPr lang="he-IL" b="1" dirty="0" smtClean="0"/>
              <a:t>                                            2 </a:t>
            </a:r>
            <a:r>
              <a:rPr lang="he-IL" dirty="0" smtClean="0"/>
              <a:t>נק' זיכוי למספר הילדים שימלאו להם שנה אחת עד חמש שנים בשנת המס.</a:t>
            </a:r>
          </a:p>
          <a:p>
            <a:pPr marL="514350" indent="-514350">
              <a:buNone/>
            </a:pPr>
            <a:r>
              <a:rPr lang="he-IL" b="1" dirty="0" smtClean="0"/>
              <a:t>                                            1 </a:t>
            </a:r>
            <a:r>
              <a:rPr lang="he-IL" dirty="0" smtClean="0"/>
              <a:t>נק' זיכוי למספר הילדים האחרים שטרם מלאו להם 19 שנים.</a:t>
            </a:r>
          </a:p>
          <a:p>
            <a:pPr marL="514350" indent="-514350">
              <a:buNone/>
            </a:pPr>
            <a:r>
              <a:rPr lang="he-IL" dirty="0" smtClean="0"/>
              <a:t>11. לימודים לתואר ראשון- זכאות ל- </a:t>
            </a:r>
            <a:r>
              <a:rPr lang="he-IL" b="1" dirty="0" smtClean="0"/>
              <a:t>1</a:t>
            </a:r>
            <a:r>
              <a:rPr lang="he-IL" dirty="0" smtClean="0"/>
              <a:t> או </a:t>
            </a:r>
            <a:r>
              <a:rPr lang="he-IL" b="1" dirty="0" smtClean="0"/>
              <a:t>0.5</a:t>
            </a:r>
            <a:r>
              <a:rPr lang="he-IL" dirty="0" smtClean="0"/>
              <a:t>בשנים שלאחר סיום הלימודים, ההטבה ניתנת למשך מספר שנים הזהה למספר שנות הלימוד לתואר ולא יותר משלש שנים.</a:t>
            </a:r>
          </a:p>
          <a:p>
            <a:pPr marL="514350" indent="-514350">
              <a:buNone/>
            </a:pPr>
            <a:r>
              <a:rPr lang="he-IL" dirty="0" smtClean="0"/>
              <a:t>12. חיילים משוחררים- במשך 36 חודשים לאחר השחרור- </a:t>
            </a:r>
            <a:r>
              <a:rPr lang="he-IL" b="1" dirty="0" smtClean="0"/>
              <a:t>2</a:t>
            </a:r>
          </a:p>
          <a:p>
            <a:pPr marL="514350" indent="-514350">
              <a:buNone/>
            </a:pPr>
            <a:r>
              <a:rPr lang="he-IL" dirty="0" smtClean="0"/>
              <a:t>13. הורים לילדים עם מוגבליות- </a:t>
            </a:r>
            <a:r>
              <a:rPr lang="he-IL" b="1" dirty="0" smtClean="0"/>
              <a:t>זיכוי באישור פקיד שומה בלבד.</a:t>
            </a:r>
            <a:endParaRPr lang="he-IL" dirty="0" smtClean="0"/>
          </a:p>
          <a:p>
            <a:pPr marL="514350" indent="-514350">
              <a:buNone/>
            </a:pPr>
            <a:r>
              <a:rPr lang="he-IL" dirty="0" smtClean="0"/>
              <a:t>14. עולה חדש- במשך 42 חודשים ממועד עליתו לארץ- ב-18 חודשי העלייה הראשונים</a:t>
            </a:r>
            <a:r>
              <a:rPr lang="he-IL" b="1" dirty="0" smtClean="0"/>
              <a:t>- 3  </a:t>
            </a:r>
          </a:p>
          <a:p>
            <a:pPr marL="514350" indent="-514350">
              <a:buNone/>
            </a:pPr>
            <a:r>
              <a:rPr lang="he-IL" b="1" dirty="0" smtClean="0"/>
              <a:t>                                                                             </a:t>
            </a:r>
            <a:r>
              <a:rPr lang="he-IL" dirty="0" smtClean="0"/>
              <a:t>ב- 12 חודשי העלייה הבאים</a:t>
            </a:r>
            <a:r>
              <a:rPr lang="he-IL" b="1" dirty="0" smtClean="0"/>
              <a:t>- 2</a:t>
            </a:r>
          </a:p>
          <a:p>
            <a:pPr marL="514350" indent="-514350">
              <a:buNone/>
            </a:pPr>
            <a:r>
              <a:rPr lang="he-IL" dirty="0" smtClean="0"/>
              <a:t>                                                                             ב- 12 חודשי העלייה הבאים</a:t>
            </a:r>
            <a:r>
              <a:rPr lang="he-IL" b="1" dirty="0" smtClean="0"/>
              <a:t>- 1</a:t>
            </a:r>
          </a:p>
          <a:p>
            <a:pPr marL="514350" indent="-514350">
              <a:buFont typeface="+mj-lt"/>
              <a:buAutoNum type="arabicPeriod"/>
            </a:pPr>
            <a:endParaRPr lang="he-IL" dirty="0" smtClean="0"/>
          </a:p>
          <a:p>
            <a:pPr marL="514350" indent="-514350">
              <a:buFont typeface="+mj-lt"/>
              <a:buAutoNum type="arabicPeriod"/>
            </a:pPr>
            <a:endParaRPr lang="he-IL" dirty="0"/>
          </a:p>
        </p:txBody>
      </p:sp>
      <p:sp>
        <p:nvSpPr>
          <p:cNvPr id="4" name="מציין מיקום של מספר שקופית 3"/>
          <p:cNvSpPr>
            <a:spLocks noGrp="1"/>
          </p:cNvSpPr>
          <p:nvPr>
            <p:ph type="sldNum" sz="quarter" idx="12"/>
          </p:nvPr>
        </p:nvSpPr>
        <p:spPr/>
        <p:txBody>
          <a:bodyPr/>
          <a:lstStyle/>
          <a:p>
            <a:fld id="{3C2D7D58-022C-4EF3-92B2-BE75E5DFDFA9}" type="slidenum">
              <a:rPr lang="he-IL" smtClean="0"/>
              <a:pPr/>
              <a:t>9</a:t>
            </a:fld>
            <a:endParaRPr lang="he-IL"/>
          </a:p>
        </p:txBody>
      </p:sp>
    </p:spTree>
  </p:cSld>
  <p:clrMapOvr>
    <a:masterClrMapping/>
  </p:clrMapOvr>
  <p:transition spd="med" advTm="5000">
    <p:dissolve/>
  </p:transition>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2284</TotalTime>
  <Words>2066</Words>
  <Application>Microsoft Office PowerPoint</Application>
  <PresentationFormat>‫הצגה על המסך (4:3)</PresentationFormat>
  <Paragraphs>370</Paragraphs>
  <Slides>20</Slides>
  <Notes>2</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20</vt:i4>
      </vt:variant>
    </vt:vector>
  </HeadingPairs>
  <TitlesOfParts>
    <vt:vector size="27" baseType="lpstr">
      <vt:lpstr>Arial</vt:lpstr>
      <vt:lpstr>Calibri</vt:lpstr>
      <vt:lpstr>David</vt:lpstr>
      <vt:lpstr>Guttman Kav-Light</vt:lpstr>
      <vt:lpstr>Times New Roman</vt:lpstr>
      <vt:lpstr>Wingdings</vt:lpstr>
      <vt:lpstr>ערכת נושא Office</vt:lpstr>
      <vt:lpstr>מצגת של PowerPoint</vt:lpstr>
      <vt:lpstr>עובד חדש לשכר</vt:lpstr>
      <vt:lpstr>חופשה</vt:lpstr>
      <vt:lpstr>חופשה</vt:lpstr>
      <vt:lpstr>מחלה</vt:lpstr>
      <vt:lpstr>הבראה</vt:lpstr>
      <vt:lpstr>שעות נוספות</vt:lpstr>
      <vt:lpstr>חגים</vt:lpstr>
      <vt:lpstr>נקודות זיכוי</vt:lpstr>
      <vt:lpstr>מס הכנסה </vt:lpstr>
      <vt:lpstr>ביטוח לאומי</vt:lpstr>
      <vt:lpstr>פנסיה / ביטוח מנהלים</vt:lpstr>
      <vt:lpstr>סיום העסקה </vt:lpstr>
      <vt:lpstr>פיטורים / התפטרות</vt:lpstr>
      <vt:lpstr>דוגמא לחישוב עלות מעביד</vt:lpstr>
      <vt:lpstr>דגומא לחישוב נטו לעובד</vt:lpstr>
      <vt:lpstr>שיקלולית- תוכנת שכר </vt:lpstr>
      <vt:lpstr>קצבאות והטבות מהביטוח לאומי מילואים</vt:lpstr>
      <vt:lpstr>קצבאות והטבות מהביטוח לאומי דמי לידה/שמירת היריון</vt:lpstr>
      <vt:lpstr>קצבאות והטבות מהביטוח לאומי נפגעי עבודה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Nava</dc:creator>
  <cp:lastModifiedBy>ofira</cp:lastModifiedBy>
  <cp:revision>261</cp:revision>
  <dcterms:created xsi:type="dcterms:W3CDTF">2014-11-16T11:50:05Z</dcterms:created>
  <dcterms:modified xsi:type="dcterms:W3CDTF">2017-11-28T09:22:59Z</dcterms:modified>
</cp:coreProperties>
</file>